
<file path=[Content_Types].xml><?xml version="1.0" encoding="utf-8"?>
<Types xmlns="http://schemas.openxmlformats.org/package/2006/content-types">
  <Default Extension="bin" ContentType="application/vnd.openxmlformats-officedocument.oleObject"/>
  <Default Extension="pdf" ContentType="application/pdf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6"/>
  </p:notesMasterIdLst>
  <p:sldIdLst>
    <p:sldId id="1080" r:id="rId2"/>
    <p:sldId id="1151" r:id="rId3"/>
    <p:sldId id="1150" r:id="rId4"/>
    <p:sldId id="1149" r:id="rId5"/>
    <p:sldId id="1148" r:id="rId6"/>
    <p:sldId id="1144" r:id="rId7"/>
    <p:sldId id="1145" r:id="rId8"/>
    <p:sldId id="1146" r:id="rId9"/>
    <p:sldId id="1147" r:id="rId10"/>
    <p:sldId id="1156" r:id="rId11"/>
    <p:sldId id="1155" r:id="rId12"/>
    <p:sldId id="1117" r:id="rId13"/>
    <p:sldId id="1129" r:id="rId14"/>
    <p:sldId id="1116" r:id="rId15"/>
    <p:sldId id="1099" r:id="rId16"/>
    <p:sldId id="1105" r:id="rId17"/>
    <p:sldId id="1104" r:id="rId18"/>
    <p:sldId id="1077" r:id="rId19"/>
    <p:sldId id="1094" r:id="rId20"/>
    <p:sldId id="1138" r:id="rId21"/>
    <p:sldId id="997" r:id="rId22"/>
    <p:sldId id="952" r:id="rId23"/>
    <p:sldId id="1054" r:id="rId24"/>
    <p:sldId id="1130" r:id="rId25"/>
    <p:sldId id="1079" r:id="rId26"/>
    <p:sldId id="989" r:id="rId27"/>
    <p:sldId id="1083" r:id="rId28"/>
    <p:sldId id="1131" r:id="rId29"/>
    <p:sldId id="1109" r:id="rId30"/>
    <p:sldId id="1074" r:id="rId31"/>
    <p:sldId id="1033" r:id="rId32"/>
    <p:sldId id="1132" r:id="rId33"/>
    <p:sldId id="1142" r:id="rId34"/>
    <p:sldId id="1141" r:id="rId35"/>
    <p:sldId id="1140" r:id="rId36"/>
    <p:sldId id="1135" r:id="rId37"/>
    <p:sldId id="1137" r:id="rId38"/>
    <p:sldId id="1118" r:id="rId39"/>
    <p:sldId id="1133" r:id="rId40"/>
    <p:sldId id="1127" r:id="rId41"/>
    <p:sldId id="1126" r:id="rId42"/>
    <p:sldId id="1125" r:id="rId43"/>
    <p:sldId id="1085" r:id="rId44"/>
    <p:sldId id="1119" r:id="rId45"/>
    <p:sldId id="1143" r:id="rId46"/>
    <p:sldId id="1115" r:id="rId47"/>
    <p:sldId id="1114" r:id="rId48"/>
    <p:sldId id="1134" r:id="rId49"/>
    <p:sldId id="984" r:id="rId50"/>
    <p:sldId id="1157" r:id="rId51"/>
    <p:sldId id="1152" r:id="rId52"/>
    <p:sldId id="861" r:id="rId53"/>
    <p:sldId id="1050" r:id="rId54"/>
    <p:sldId id="1108" r:id="rId55"/>
    <p:sldId id="1106" r:id="rId56"/>
    <p:sldId id="1107" r:id="rId57"/>
    <p:sldId id="1091" r:id="rId58"/>
    <p:sldId id="975" r:id="rId59"/>
    <p:sldId id="1078" r:id="rId60"/>
    <p:sldId id="1075" r:id="rId61"/>
    <p:sldId id="1034" r:id="rId62"/>
    <p:sldId id="1041" r:id="rId63"/>
    <p:sldId id="954" r:id="rId64"/>
    <p:sldId id="1068" r:id="rId65"/>
    <p:sldId id="950" r:id="rId66"/>
    <p:sldId id="1057" r:id="rId67"/>
    <p:sldId id="1069" r:id="rId68"/>
    <p:sldId id="1058" r:id="rId69"/>
    <p:sldId id="1066" r:id="rId70"/>
    <p:sldId id="1065" r:id="rId71"/>
    <p:sldId id="1064" r:id="rId72"/>
    <p:sldId id="1059" r:id="rId73"/>
    <p:sldId id="1060" r:id="rId74"/>
    <p:sldId id="1061" r:id="rId75"/>
    <p:sldId id="1062" r:id="rId76"/>
    <p:sldId id="947" r:id="rId77"/>
    <p:sldId id="957" r:id="rId78"/>
    <p:sldId id="1027" r:id="rId79"/>
    <p:sldId id="999" r:id="rId80"/>
    <p:sldId id="1049" r:id="rId81"/>
    <p:sldId id="1048" r:id="rId82"/>
    <p:sldId id="1047" r:id="rId83"/>
    <p:sldId id="1045" r:id="rId84"/>
    <p:sldId id="1081" r:id="rId85"/>
    <p:sldId id="980" r:id="rId86"/>
    <p:sldId id="1098" r:id="rId87"/>
    <p:sldId id="1067" r:id="rId88"/>
    <p:sldId id="970" r:id="rId89"/>
    <p:sldId id="946" r:id="rId90"/>
    <p:sldId id="948" r:id="rId91"/>
    <p:sldId id="1028" r:id="rId92"/>
    <p:sldId id="1026" r:id="rId93"/>
    <p:sldId id="1038" r:id="rId94"/>
    <p:sldId id="411" r:id="rId95"/>
    <p:sldId id="1039" r:id="rId96"/>
    <p:sldId id="1002" r:id="rId97"/>
    <p:sldId id="1076" r:id="rId98"/>
    <p:sldId id="1003" r:id="rId99"/>
    <p:sldId id="1000" r:id="rId100"/>
    <p:sldId id="1055" r:id="rId101"/>
    <p:sldId id="1056" r:id="rId102"/>
    <p:sldId id="1111" r:id="rId103"/>
    <p:sldId id="1110" r:id="rId104"/>
    <p:sldId id="1051" r:id="rId105"/>
    <p:sldId id="1088" r:id="rId106"/>
    <p:sldId id="1087" r:id="rId107"/>
    <p:sldId id="1124" r:id="rId108"/>
    <p:sldId id="1136" r:id="rId109"/>
    <p:sldId id="1073" r:id="rId110"/>
    <p:sldId id="1139" r:id="rId111"/>
    <p:sldId id="1052" r:id="rId112"/>
    <p:sldId id="1153" r:id="rId113"/>
    <p:sldId id="1154" r:id="rId114"/>
    <p:sldId id="256" r:id="rId115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18BB03"/>
    <a:srgbClr val="0000FF"/>
    <a:srgbClr val="000000"/>
    <a:srgbClr val="FF0000"/>
    <a:srgbClr val="FFFFFF"/>
    <a:srgbClr val="D20000"/>
    <a:srgbClr val="7FFC5C"/>
    <a:srgbClr val="FF00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7" autoAdjust="0"/>
    <p:restoredTop sz="77846" autoAdjust="0"/>
  </p:normalViewPr>
  <p:slideViewPr>
    <p:cSldViewPr snapToGrid="0">
      <p:cViewPr varScale="1">
        <p:scale>
          <a:sx n="86" d="100"/>
          <a:sy n="86" d="100"/>
        </p:scale>
        <p:origin x="1603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41.emf"/><Relationship Id="rId5" Type="http://schemas.openxmlformats.org/officeDocument/2006/relationships/image" Target="../media/image40.pdf"/><Relationship Id="rId4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42.emf"/><Relationship Id="rId5" Type="http://schemas.openxmlformats.org/officeDocument/2006/relationships/image" Target="../media/image40.pdf"/><Relationship Id="rId4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8.emf"/><Relationship Id="rId7" Type="http://schemas.openxmlformats.org/officeDocument/2006/relationships/image" Target="../media/image44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42.emf"/><Relationship Id="rId5" Type="http://schemas.openxmlformats.org/officeDocument/2006/relationships/image" Target="../media/image40.pdf"/><Relationship Id="rId4" Type="http://schemas.openxmlformats.org/officeDocument/2006/relationships/image" Target="../media/image3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d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pd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7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4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d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2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6.emf"/><Relationship Id="rId1" Type="http://schemas.openxmlformats.org/officeDocument/2006/relationships/image" Target="../media/image111.pd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Relationship Id="rId4" Type="http://schemas.openxmlformats.org/officeDocument/2006/relationships/image" Target="../media/image118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Relationship Id="rId4" Type="http://schemas.openxmlformats.org/officeDocument/2006/relationships/image" Target="../media/image118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image" Target="../media/image142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image" Target="../media/image150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drawings/_rels/vmlDrawing4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image" Target="../media/image160.emf"/><Relationship Id="rId7" Type="http://schemas.openxmlformats.org/officeDocument/2006/relationships/image" Target="../media/image163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Relationship Id="rId6" Type="http://schemas.openxmlformats.org/officeDocument/2006/relationships/image" Target="../media/image162.emf"/><Relationship Id="rId5" Type="http://schemas.openxmlformats.org/officeDocument/2006/relationships/image" Target="../media/image157.emf"/><Relationship Id="rId4" Type="http://schemas.openxmlformats.org/officeDocument/2006/relationships/image" Target="../media/image1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1.e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5.emf"/><Relationship Id="rId1" Type="http://schemas.openxmlformats.org/officeDocument/2006/relationships/image" Target="../media/image150.emf"/><Relationship Id="rId4" Type="http://schemas.openxmlformats.org/officeDocument/2006/relationships/image" Target="../media/image152.e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55.emf"/><Relationship Id="rId1" Type="http://schemas.openxmlformats.org/officeDocument/2006/relationships/image" Target="../media/image150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0.emf"/><Relationship Id="rId1" Type="http://schemas.openxmlformats.org/officeDocument/2006/relationships/image" Target="../media/image166.emf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65.e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2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6" Type="http://schemas.openxmlformats.org/officeDocument/2006/relationships/image" Target="../media/image151.emf"/><Relationship Id="rId5" Type="http://schemas.openxmlformats.org/officeDocument/2006/relationships/image" Target="../media/image165.emf"/><Relationship Id="rId4" Type="http://schemas.openxmlformats.org/officeDocument/2006/relationships/image" Target="../media/image155.e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image" Target="../media/image169.emf"/><Relationship Id="rId4" Type="http://schemas.openxmlformats.org/officeDocument/2006/relationships/image" Target="../media/image17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8.emf"/><Relationship Id="rId1" Type="http://schemas.openxmlformats.org/officeDocument/2006/relationships/image" Target="../media/image23.emf"/><Relationship Id="rId4" Type="http://schemas.openxmlformats.org/officeDocument/2006/relationships/image" Target="../media/image29.e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181.e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image" Target="../media/image182.emf"/><Relationship Id="rId4" Type="http://schemas.openxmlformats.org/officeDocument/2006/relationships/image" Target="../media/image185.e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image" Target="../media/image182.emf"/><Relationship Id="rId4" Type="http://schemas.openxmlformats.org/officeDocument/2006/relationships/image" Target="../media/image185.e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image" Target="../media/image182.emf"/><Relationship Id="rId5" Type="http://schemas.openxmlformats.org/officeDocument/2006/relationships/image" Target="../media/image186.emf"/><Relationship Id="rId4" Type="http://schemas.openxmlformats.org/officeDocument/2006/relationships/image" Target="../media/image18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e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image" Target="../media/image193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203.emf"/><Relationship Id="rId1" Type="http://schemas.openxmlformats.org/officeDocument/2006/relationships/image" Target="../media/image202.emf"/><Relationship Id="rId4" Type="http://schemas.openxmlformats.org/officeDocument/2006/relationships/image" Target="../media/image205.e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106.emf"/><Relationship Id="rId1" Type="http://schemas.openxmlformats.org/officeDocument/2006/relationships/image" Target="../media/image20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5.emf"/><Relationship Id="rId5" Type="http://schemas.openxmlformats.org/officeDocument/2006/relationships/image" Target="../media/image19.emf"/><Relationship Id="rId4" Type="http://schemas.openxmlformats.org/officeDocument/2006/relationships/image" Target="../media/image24.emf"/></Relationships>
</file>

<file path=ppt/drawings/_rels/vmlDrawing7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image" Target="../media/image21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image" Target="../media/image220.e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emf"/><Relationship Id="rId1" Type="http://schemas.openxmlformats.org/officeDocument/2006/relationships/image" Target="../media/image222.e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227.emf"/></Relationships>
</file>

<file path=ppt/drawings/_rels/vmlDrawing7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image" Target="../media/image229.emf"/><Relationship Id="rId1" Type="http://schemas.openxmlformats.org/officeDocument/2006/relationships/image" Target="../media/image160.emf"/><Relationship Id="rId6" Type="http://schemas.openxmlformats.org/officeDocument/2006/relationships/image" Target="../media/image233.emf"/><Relationship Id="rId5" Type="http://schemas.openxmlformats.org/officeDocument/2006/relationships/image" Target="../media/image232.emf"/><Relationship Id="rId4" Type="http://schemas.openxmlformats.org/officeDocument/2006/relationships/image" Target="../media/image231.emf"/></Relationships>
</file>

<file path=ppt/drawings/_rels/vmlDrawing7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46.emf"/><Relationship Id="rId1" Type="http://schemas.openxmlformats.org/officeDocument/2006/relationships/image" Target="../media/image234.emf"/></Relationships>
</file>

<file path=ppt/drawings/_rels/vmlDrawing7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7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image" Target="../media/image23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29.emf"/><Relationship Id="rId5" Type="http://schemas.openxmlformats.org/officeDocument/2006/relationships/image" Target="../media/image19.emf"/><Relationship Id="rId4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5"/>
            <a:ext cx="585152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6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3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52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2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6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8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2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3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84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28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76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56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51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0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6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24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8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5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97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56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23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93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0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373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70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06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53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87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57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36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81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02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3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781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15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0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613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0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744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973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22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159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3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01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28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803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7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056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0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57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79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757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63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5FCF-BCA9-7A47-BF4C-C694350D63F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9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52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0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809" y="4945564"/>
            <a:ext cx="805192" cy="197936"/>
          </a:xfrm>
        </p:spPr>
        <p:txBody>
          <a:bodyPr/>
          <a:lstStyle>
            <a:lvl1pPr>
              <a:defRPr/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8392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</a:defRPr>
            </a:lvl1pPr>
          </a:lstStyle>
          <a:p>
            <a:fld id="{C6FBD5D2-536E-446D-8C53-94191405B4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tif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tiff"/><Relationship Id="rId11" Type="http://schemas.openxmlformats.org/officeDocument/2006/relationships/image" Target="../media/image1.emf"/><Relationship Id="rId5" Type="http://schemas.openxmlformats.org/officeDocument/2006/relationships/image" Target="../media/image4.gi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gif"/><Relationship Id="rId9" Type="http://schemas.openxmlformats.org/officeDocument/2006/relationships/image" Target="file:////var/folders/_2/t14gsms50v1dmfz95bz32hk00000gn/T/com.microsoft.Powerpoint/converted_emf.em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oleObject" Target="../embeddings/oleObject178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12.png"/><Relationship Id="rId5" Type="http://schemas.openxmlformats.org/officeDocument/2006/relationships/image" Target="../media/image211.emf"/><Relationship Id="rId10" Type="http://schemas.openxmlformats.org/officeDocument/2006/relationships/image" Target="../media/image210.emf"/><Relationship Id="rId4" Type="http://schemas.openxmlformats.org/officeDocument/2006/relationships/image" Target="../media/image209.emf"/><Relationship Id="rId9" Type="http://schemas.openxmlformats.org/officeDocument/2006/relationships/oleObject" Target="../embeddings/oleObject179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1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2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11.emf"/><Relationship Id="rId5" Type="http://schemas.openxmlformats.org/officeDocument/2006/relationships/image" Target="../media/image213.emf"/><Relationship Id="rId10" Type="http://schemas.openxmlformats.org/officeDocument/2006/relationships/image" Target="../media/image215.emf"/><Relationship Id="rId4" Type="http://schemas.openxmlformats.org/officeDocument/2006/relationships/oleObject" Target="../embeddings/oleObject180.bin"/><Relationship Id="rId9" Type="http://schemas.openxmlformats.org/officeDocument/2006/relationships/image" Target="../media/image214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6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2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gif"/><Relationship Id="rId4" Type="http://schemas.openxmlformats.org/officeDocument/2006/relationships/image" Target="../media/image218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221.emf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220.em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oleObject" Target="../embeddings/oleObject184.bin"/><Relationship Id="rId7" Type="http://schemas.openxmlformats.org/officeDocument/2006/relationships/image" Target="../media/image225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223.emf"/><Relationship Id="rId5" Type="http://schemas.openxmlformats.org/officeDocument/2006/relationships/oleObject" Target="../embeddings/oleObject185.bin"/><Relationship Id="rId10" Type="http://schemas.openxmlformats.org/officeDocument/2006/relationships/image" Target="../media/image224.emf"/><Relationship Id="rId4" Type="http://schemas.openxmlformats.org/officeDocument/2006/relationships/image" Target="../media/image222.emf"/><Relationship Id="rId9" Type="http://schemas.openxmlformats.org/officeDocument/2006/relationships/oleObject" Target="../embeddings/oleObject186.bin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emf"/><Relationship Id="rId13" Type="http://schemas.openxmlformats.org/officeDocument/2006/relationships/oleObject" Target="../embeddings/oleObject74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187.bin"/><Relationship Id="rId12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83.e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227.emf"/><Relationship Id="rId4" Type="http://schemas.openxmlformats.org/officeDocument/2006/relationships/image" Target="../media/image82.emf"/><Relationship Id="rId9" Type="http://schemas.openxmlformats.org/officeDocument/2006/relationships/oleObject" Target="../embeddings/oleObject188.bin"/><Relationship Id="rId14" Type="http://schemas.openxmlformats.org/officeDocument/2006/relationships/image" Target="../media/image81.em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0.bin"/><Relationship Id="rId13" Type="http://schemas.openxmlformats.org/officeDocument/2006/relationships/image" Target="../media/image232.emf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229.emf"/><Relationship Id="rId12" Type="http://schemas.openxmlformats.org/officeDocument/2006/relationships/oleObject" Target="../embeddings/oleObject1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189.bin"/><Relationship Id="rId11" Type="http://schemas.openxmlformats.org/officeDocument/2006/relationships/image" Target="../media/image231.emf"/><Relationship Id="rId5" Type="http://schemas.openxmlformats.org/officeDocument/2006/relationships/image" Target="../media/image160.emf"/><Relationship Id="rId15" Type="http://schemas.openxmlformats.org/officeDocument/2006/relationships/image" Target="../media/image233.emf"/><Relationship Id="rId10" Type="http://schemas.openxmlformats.org/officeDocument/2006/relationships/oleObject" Target="../embeddings/oleObject191.bin"/><Relationship Id="rId4" Type="http://schemas.openxmlformats.org/officeDocument/2006/relationships/oleObject" Target="../embeddings/oleObject120.bin"/><Relationship Id="rId9" Type="http://schemas.openxmlformats.org/officeDocument/2006/relationships/image" Target="../media/image230.emf"/><Relationship Id="rId14" Type="http://schemas.openxmlformats.org/officeDocument/2006/relationships/oleObject" Target="../embeddings/oleObject19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234.emf"/><Relationship Id="rId4" Type="http://schemas.openxmlformats.org/officeDocument/2006/relationships/oleObject" Target="../embeddings/oleObject194.bin"/><Relationship Id="rId9" Type="http://schemas.openxmlformats.org/officeDocument/2006/relationships/image" Target="../media/image160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96.bin"/><Relationship Id="rId4" Type="http://schemas.openxmlformats.org/officeDocument/2006/relationships/image" Target="../media/image46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236.emf"/><Relationship Id="rId5" Type="http://schemas.openxmlformats.org/officeDocument/2006/relationships/oleObject" Target="../embeddings/oleObject198.bin"/><Relationship Id="rId4" Type="http://schemas.openxmlformats.org/officeDocument/2006/relationships/image" Target="../media/image235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9.emf"/><Relationship Id="rId4" Type="http://schemas.openxmlformats.org/officeDocument/2006/relationships/image" Target="../media/image2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37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6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40.pd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9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8.emf"/><Relationship Id="rId14" Type="http://schemas.openxmlformats.org/officeDocument/2006/relationships/oleObject" Target="../embeddings/oleObject4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40.pd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9.emf"/><Relationship Id="rId5" Type="http://schemas.openxmlformats.org/officeDocument/2006/relationships/image" Target="../media/image31.e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8.emf"/><Relationship Id="rId14" Type="http://schemas.openxmlformats.org/officeDocument/2006/relationships/oleObject" Target="../embeddings/oleObject4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40.pdf"/><Relationship Id="rId18" Type="http://schemas.openxmlformats.org/officeDocument/2006/relationships/oleObject" Target="../embeddings/oleObject52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49.bin"/><Relationship Id="rId1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1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9.emf"/><Relationship Id="rId5" Type="http://schemas.openxmlformats.org/officeDocument/2006/relationships/image" Target="../media/image31.e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48.bin"/><Relationship Id="rId19" Type="http://schemas.openxmlformats.org/officeDocument/2006/relationships/image" Target="../media/image45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8.emf"/><Relationship Id="rId14" Type="http://schemas.openxmlformats.org/officeDocument/2006/relationships/oleObject" Target="../embeddings/oleObject5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49.pd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48.pd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47.emf"/><Relationship Id="rId4" Type="http://schemas.openxmlformats.org/officeDocument/2006/relationships/oleObject" Target="../embeddings/oleObject5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46.emf"/><Relationship Id="rId4" Type="http://schemas.openxmlformats.org/officeDocument/2006/relationships/oleObject" Target="../embeddings/oleObject5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10" Type="http://schemas.openxmlformats.org/officeDocument/2006/relationships/image" Target="../media/image55.e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6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58.emf"/><Relationship Id="rId10" Type="http://schemas.openxmlformats.org/officeDocument/2006/relationships/image" Target="../media/image60.e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6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pd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2.bin"/><Relationship Id="rId5" Type="http://schemas.openxmlformats.org/officeDocument/2006/relationships/image" Target="../media/image79.emf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0.emf"/><Relationship Id="rId10" Type="http://schemas.openxmlformats.org/officeDocument/2006/relationships/image" Target="../media/image12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8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1.emf"/><Relationship Id="rId4" Type="http://schemas.openxmlformats.org/officeDocument/2006/relationships/image" Target="../media/image82.emf"/><Relationship Id="rId9" Type="http://schemas.openxmlformats.org/officeDocument/2006/relationships/oleObject" Target="../embeddings/oleObject7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81.emf"/><Relationship Id="rId4" Type="http://schemas.openxmlformats.org/officeDocument/2006/relationships/image" Target="../media/image82.emf"/><Relationship Id="rId9" Type="http://schemas.openxmlformats.org/officeDocument/2006/relationships/oleObject" Target="../embeddings/oleObject74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emf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81.emf"/><Relationship Id="rId5" Type="http://schemas.openxmlformats.org/officeDocument/2006/relationships/image" Target="../media/image82.e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5.bin"/><Relationship Id="rId9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image" Target="../media/image91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image" Target="../media/image9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0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5.emf"/><Relationship Id="rId12" Type="http://schemas.openxmlformats.org/officeDocument/2006/relationships/image" Target="../media/image1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07.emf"/><Relationship Id="rId5" Type="http://schemas.openxmlformats.org/officeDocument/2006/relationships/image" Target="../media/image109.png"/><Relationship Id="rId10" Type="http://schemas.openxmlformats.org/officeDocument/2006/relationships/oleObject" Target="../embeddings/oleObject81.bin"/><Relationship Id="rId4" Type="http://schemas.openxmlformats.org/officeDocument/2006/relationships/image" Target="../media/image108.emf"/><Relationship Id="rId9" Type="http://schemas.openxmlformats.org/officeDocument/2006/relationships/image" Target="../media/image106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1.pdf"/><Relationship Id="rId11" Type="http://schemas.openxmlformats.org/officeDocument/2006/relationships/image" Target="../media/image108.emf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112.emf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83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5.emf"/><Relationship Id="rId12" Type="http://schemas.openxmlformats.org/officeDocument/2006/relationships/image" Target="../media/image1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13.emf"/><Relationship Id="rId5" Type="http://schemas.openxmlformats.org/officeDocument/2006/relationships/image" Target="../media/image109.png"/><Relationship Id="rId10" Type="http://schemas.openxmlformats.org/officeDocument/2006/relationships/oleObject" Target="../embeddings/oleObject85.bin"/><Relationship Id="rId4" Type="http://schemas.openxmlformats.org/officeDocument/2006/relationships/image" Target="../media/image108.emf"/><Relationship Id="rId9" Type="http://schemas.openxmlformats.org/officeDocument/2006/relationships/image" Target="../media/image106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oleObject" Target="../embeddings/oleObject89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21.png"/><Relationship Id="rId11" Type="http://schemas.openxmlformats.org/officeDocument/2006/relationships/oleObject" Target="../embeddings/oleObject88.bin"/><Relationship Id="rId5" Type="http://schemas.openxmlformats.org/officeDocument/2006/relationships/image" Target="../media/image120.png"/><Relationship Id="rId10" Type="http://schemas.openxmlformats.org/officeDocument/2006/relationships/image" Target="../media/image116.emf"/><Relationship Id="rId4" Type="http://schemas.openxmlformats.org/officeDocument/2006/relationships/image" Target="../media/image119.png"/><Relationship Id="rId9" Type="http://schemas.openxmlformats.org/officeDocument/2006/relationships/oleObject" Target="../embeddings/oleObject87.bin"/><Relationship Id="rId14" Type="http://schemas.openxmlformats.org/officeDocument/2006/relationships/image" Target="../media/image118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oleObject" Target="../embeddings/oleObject89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21.png"/><Relationship Id="rId11" Type="http://schemas.openxmlformats.org/officeDocument/2006/relationships/oleObject" Target="../embeddings/oleObject88.bin"/><Relationship Id="rId5" Type="http://schemas.openxmlformats.org/officeDocument/2006/relationships/image" Target="../media/image120.png"/><Relationship Id="rId15" Type="http://schemas.openxmlformats.org/officeDocument/2006/relationships/image" Target="../media/image122.emf"/><Relationship Id="rId10" Type="http://schemas.openxmlformats.org/officeDocument/2006/relationships/image" Target="../media/image116.emf"/><Relationship Id="rId4" Type="http://schemas.openxmlformats.org/officeDocument/2006/relationships/image" Target="../media/image119.png"/><Relationship Id="rId9" Type="http://schemas.openxmlformats.org/officeDocument/2006/relationships/oleObject" Target="../embeddings/oleObject87.bin"/><Relationship Id="rId14" Type="http://schemas.openxmlformats.org/officeDocument/2006/relationships/image" Target="../media/image11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0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4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13" Type="http://schemas.openxmlformats.org/officeDocument/2006/relationships/oleObject" Target="../embeddings/oleObject90.bin"/><Relationship Id="rId3" Type="http://schemas.openxmlformats.org/officeDocument/2006/relationships/image" Target="../media/image50.emf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24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0" Type="http://schemas.openxmlformats.org/officeDocument/2006/relationships/image" Target="../media/image126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2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30.e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132.emf"/><Relationship Id="rId10" Type="http://schemas.openxmlformats.org/officeDocument/2006/relationships/image" Target="../media/image134.emf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99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41.emf"/><Relationship Id="rId5" Type="http://schemas.openxmlformats.org/officeDocument/2006/relationships/image" Target="../media/image140.png"/><Relationship Id="rId10" Type="http://schemas.openxmlformats.org/officeDocument/2006/relationships/image" Target="../media/image139.emf"/><Relationship Id="rId4" Type="http://schemas.openxmlformats.org/officeDocument/2006/relationships/image" Target="../media/image137.emf"/><Relationship Id="rId9" Type="http://schemas.openxmlformats.org/officeDocument/2006/relationships/oleObject" Target="../embeddings/oleObject102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40.png"/><Relationship Id="rId5" Type="http://schemas.openxmlformats.org/officeDocument/2006/relationships/image" Target="../media/image142.emf"/><Relationship Id="rId10" Type="http://schemas.openxmlformats.org/officeDocument/2006/relationships/image" Target="../media/image144.emf"/><Relationship Id="rId4" Type="http://schemas.openxmlformats.org/officeDocument/2006/relationships/oleObject" Target="../embeddings/oleObject103.bin"/><Relationship Id="rId9" Type="http://schemas.openxmlformats.org/officeDocument/2006/relationships/image" Target="../media/image143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image" Target="../media/image149.png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148.emf"/><Relationship Id="rId5" Type="http://schemas.openxmlformats.org/officeDocument/2006/relationships/image" Target="../media/image145.emf"/><Relationship Id="rId10" Type="http://schemas.openxmlformats.org/officeDocument/2006/relationships/oleObject" Target="../embeddings/oleObject108.bin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147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150.emf"/><Relationship Id="rId10" Type="http://schemas.openxmlformats.org/officeDocument/2006/relationships/image" Target="../media/image153.emf"/><Relationship Id="rId4" Type="http://schemas.openxmlformats.org/officeDocument/2006/relationships/oleObject" Target="../embeddings/oleObject109.bin"/><Relationship Id="rId9" Type="http://schemas.openxmlformats.org/officeDocument/2006/relationships/image" Target="../media/image152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5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154.emf"/><Relationship Id="rId10" Type="http://schemas.openxmlformats.org/officeDocument/2006/relationships/image" Target="../media/image156.emf"/><Relationship Id="rId4" Type="http://schemas.openxmlformats.org/officeDocument/2006/relationships/oleObject" Target="../embeddings/oleObject112.bin"/><Relationship Id="rId9" Type="http://schemas.openxmlformats.org/officeDocument/2006/relationships/oleObject" Target="../embeddings/oleObject11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9.e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8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13" Type="http://schemas.openxmlformats.org/officeDocument/2006/relationships/image" Target="../media/image159.e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5.emf"/><Relationship Id="rId12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58.emf"/><Relationship Id="rId5" Type="http://schemas.openxmlformats.org/officeDocument/2006/relationships/image" Target="../media/image154.emf"/><Relationship Id="rId10" Type="http://schemas.openxmlformats.org/officeDocument/2006/relationships/oleObject" Target="../embeddings/oleObject117.bin"/><Relationship Id="rId4" Type="http://schemas.openxmlformats.org/officeDocument/2006/relationships/oleObject" Target="../embeddings/oleObject115.bin"/><Relationship Id="rId9" Type="http://schemas.openxmlformats.org/officeDocument/2006/relationships/image" Target="../media/image157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13" Type="http://schemas.openxmlformats.org/officeDocument/2006/relationships/image" Target="../media/image157.emf"/><Relationship Id="rId18" Type="http://schemas.openxmlformats.org/officeDocument/2006/relationships/oleObject" Target="../embeddings/oleObject125.bin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55.emf"/><Relationship Id="rId12" Type="http://schemas.openxmlformats.org/officeDocument/2006/relationships/oleObject" Target="../embeddings/oleObject122.bin"/><Relationship Id="rId17" Type="http://schemas.openxmlformats.org/officeDocument/2006/relationships/image" Target="../media/image16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4.bin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61.emf"/><Relationship Id="rId5" Type="http://schemas.openxmlformats.org/officeDocument/2006/relationships/image" Target="../media/image154.emf"/><Relationship Id="rId15" Type="http://schemas.openxmlformats.org/officeDocument/2006/relationships/image" Target="../media/image162.emf"/><Relationship Id="rId10" Type="http://schemas.openxmlformats.org/officeDocument/2006/relationships/oleObject" Target="../embeddings/oleObject121.bin"/><Relationship Id="rId19" Type="http://schemas.openxmlformats.org/officeDocument/2006/relationships/image" Target="../media/image164.emf"/><Relationship Id="rId4" Type="http://schemas.openxmlformats.org/officeDocument/2006/relationships/oleObject" Target="../embeddings/oleObject119.bin"/><Relationship Id="rId9" Type="http://schemas.openxmlformats.org/officeDocument/2006/relationships/image" Target="../media/image160.emf"/><Relationship Id="rId14" Type="http://schemas.openxmlformats.org/officeDocument/2006/relationships/oleObject" Target="../embeddings/oleObject123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27.bin"/><Relationship Id="rId10" Type="http://schemas.openxmlformats.org/officeDocument/2006/relationships/image" Target="../media/image152.emf"/><Relationship Id="rId4" Type="http://schemas.openxmlformats.org/officeDocument/2006/relationships/image" Target="../media/image150.emf"/><Relationship Id="rId9" Type="http://schemas.openxmlformats.org/officeDocument/2006/relationships/oleObject" Target="../embeddings/oleObject129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51.emf"/><Relationship Id="rId4" Type="http://schemas.openxmlformats.org/officeDocument/2006/relationships/image" Target="../media/image150.emf"/><Relationship Id="rId9" Type="http://schemas.openxmlformats.org/officeDocument/2006/relationships/oleObject" Target="../embeddings/oleObject133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oleObject" Target="../embeddings/oleObject140.bin"/><Relationship Id="rId3" Type="http://schemas.openxmlformats.org/officeDocument/2006/relationships/oleObject" Target="../embeddings/oleObject135.bin"/><Relationship Id="rId7" Type="http://schemas.openxmlformats.org/officeDocument/2006/relationships/oleObject" Target="../embeddings/oleObject137.bin"/><Relationship Id="rId12" Type="http://schemas.openxmlformats.org/officeDocument/2006/relationships/image" Target="../media/image1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50.emf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6.bin"/><Relationship Id="rId10" Type="http://schemas.openxmlformats.org/officeDocument/2006/relationships/image" Target="../media/image165.emf"/><Relationship Id="rId4" Type="http://schemas.openxmlformats.org/officeDocument/2006/relationships/image" Target="../media/image166.emf"/><Relationship Id="rId9" Type="http://schemas.openxmlformats.org/officeDocument/2006/relationships/oleObject" Target="../embeddings/oleObject138.bin"/><Relationship Id="rId14" Type="http://schemas.openxmlformats.org/officeDocument/2006/relationships/image" Target="../media/image152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oleObject" Target="../embeddings/oleObject146.bin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12" Type="http://schemas.openxmlformats.org/officeDocument/2006/relationships/image" Target="../media/image16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2.emf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67.emf"/><Relationship Id="rId11" Type="http://schemas.openxmlformats.org/officeDocument/2006/relationships/oleObject" Target="../embeddings/oleObject145.bin"/><Relationship Id="rId5" Type="http://schemas.openxmlformats.org/officeDocument/2006/relationships/oleObject" Target="../embeddings/oleObject142.bin"/><Relationship Id="rId15" Type="http://schemas.openxmlformats.org/officeDocument/2006/relationships/oleObject" Target="../embeddings/oleObject147.bin"/><Relationship Id="rId10" Type="http://schemas.openxmlformats.org/officeDocument/2006/relationships/image" Target="../media/image155.emf"/><Relationship Id="rId4" Type="http://schemas.openxmlformats.org/officeDocument/2006/relationships/image" Target="../media/image166.emf"/><Relationship Id="rId9" Type="http://schemas.openxmlformats.org/officeDocument/2006/relationships/oleObject" Target="../embeddings/oleObject144.bin"/><Relationship Id="rId14" Type="http://schemas.openxmlformats.org/officeDocument/2006/relationships/image" Target="../media/image151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0.bin"/><Relationship Id="rId3" Type="http://schemas.openxmlformats.org/officeDocument/2006/relationships/image" Target="../media/image173.emf"/><Relationship Id="rId7" Type="http://schemas.openxmlformats.org/officeDocument/2006/relationships/image" Target="../media/image17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49.bin"/><Relationship Id="rId11" Type="http://schemas.openxmlformats.org/officeDocument/2006/relationships/image" Target="../media/image172.emf"/><Relationship Id="rId5" Type="http://schemas.openxmlformats.org/officeDocument/2006/relationships/image" Target="../media/image169.emf"/><Relationship Id="rId10" Type="http://schemas.openxmlformats.org/officeDocument/2006/relationships/oleObject" Target="../embeddings/oleObject151.bin"/><Relationship Id="rId4" Type="http://schemas.openxmlformats.org/officeDocument/2006/relationships/oleObject" Target="../embeddings/oleObject148.bin"/><Relationship Id="rId9" Type="http://schemas.openxmlformats.org/officeDocument/2006/relationships/image" Target="../media/image17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9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178.pn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5.emf"/><Relationship Id="rId5" Type="http://schemas.openxmlformats.org/officeDocument/2006/relationships/image" Target="../media/image23.e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9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178.pn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9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80.gi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1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2.emf"/><Relationship Id="rId12" Type="http://schemas.openxmlformats.org/officeDocument/2006/relationships/image" Target="../media/image18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32.bin"/><Relationship Id="rId11" Type="http://schemas.openxmlformats.org/officeDocument/2006/relationships/oleObject" Target="../embeddings/oleObject152.bin"/><Relationship Id="rId5" Type="http://schemas.openxmlformats.org/officeDocument/2006/relationships/image" Target="../media/image31.emf"/><Relationship Id="rId10" Type="http://schemas.openxmlformats.org/officeDocument/2006/relationships/image" Target="../media/image33.emf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3.bin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oleObject" Target="../embeddings/oleObject153.bin"/><Relationship Id="rId7" Type="http://schemas.openxmlformats.org/officeDocument/2006/relationships/oleObject" Target="../embeddings/oleObject1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83.emf"/><Relationship Id="rId5" Type="http://schemas.openxmlformats.org/officeDocument/2006/relationships/oleObject" Target="../embeddings/oleObject154.bin"/><Relationship Id="rId10" Type="http://schemas.openxmlformats.org/officeDocument/2006/relationships/image" Target="../media/image185.emf"/><Relationship Id="rId4" Type="http://schemas.openxmlformats.org/officeDocument/2006/relationships/image" Target="../media/image182.emf"/><Relationship Id="rId9" Type="http://schemas.openxmlformats.org/officeDocument/2006/relationships/oleObject" Target="../embeddings/oleObject156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oleObject" Target="../embeddings/oleObject153.bin"/><Relationship Id="rId7" Type="http://schemas.openxmlformats.org/officeDocument/2006/relationships/oleObject" Target="../embeddings/oleObject1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83.emf"/><Relationship Id="rId5" Type="http://schemas.openxmlformats.org/officeDocument/2006/relationships/oleObject" Target="../embeddings/oleObject154.bin"/><Relationship Id="rId10" Type="http://schemas.openxmlformats.org/officeDocument/2006/relationships/image" Target="../media/image185.emf"/><Relationship Id="rId4" Type="http://schemas.openxmlformats.org/officeDocument/2006/relationships/image" Target="../media/image182.emf"/><Relationship Id="rId9" Type="http://schemas.openxmlformats.org/officeDocument/2006/relationships/oleObject" Target="../embeddings/oleObject156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oleObject" Target="../embeddings/oleObject157.bin"/><Relationship Id="rId7" Type="http://schemas.openxmlformats.org/officeDocument/2006/relationships/oleObject" Target="../embeddings/oleObject159.bin"/><Relationship Id="rId12" Type="http://schemas.openxmlformats.org/officeDocument/2006/relationships/image" Target="../media/image18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83.emf"/><Relationship Id="rId11" Type="http://schemas.openxmlformats.org/officeDocument/2006/relationships/oleObject" Target="../embeddings/oleObject161.bin"/><Relationship Id="rId5" Type="http://schemas.openxmlformats.org/officeDocument/2006/relationships/oleObject" Target="../embeddings/oleObject158.bin"/><Relationship Id="rId10" Type="http://schemas.openxmlformats.org/officeDocument/2006/relationships/image" Target="../media/image185.emf"/><Relationship Id="rId4" Type="http://schemas.openxmlformats.org/officeDocument/2006/relationships/image" Target="../media/image182.emf"/><Relationship Id="rId9" Type="http://schemas.openxmlformats.org/officeDocument/2006/relationships/oleObject" Target="../embeddings/oleObject16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19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87.emf"/><Relationship Id="rId4" Type="http://schemas.openxmlformats.org/officeDocument/2006/relationships/oleObject" Target="../embeddings/oleObject162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192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emf"/><Relationship Id="rId13" Type="http://schemas.openxmlformats.org/officeDocument/2006/relationships/oleObject" Target="../embeddings/oleObject168.bin"/><Relationship Id="rId18" Type="http://schemas.openxmlformats.org/officeDocument/2006/relationships/image" Target="../media/image195.e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164.bin"/><Relationship Id="rId12" Type="http://schemas.openxmlformats.org/officeDocument/2006/relationships/oleObject" Target="../embeddings/oleObject167.bin"/><Relationship Id="rId17" Type="http://schemas.openxmlformats.org/officeDocument/2006/relationships/oleObject" Target="../embeddings/oleObject17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1.bin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98.emf"/><Relationship Id="rId11" Type="http://schemas.openxmlformats.org/officeDocument/2006/relationships/oleObject" Target="../embeddings/oleObject166.bin"/><Relationship Id="rId5" Type="http://schemas.openxmlformats.org/officeDocument/2006/relationships/image" Target="../media/image197.emf"/><Relationship Id="rId15" Type="http://schemas.openxmlformats.org/officeDocument/2006/relationships/oleObject" Target="../embeddings/oleObject170.bin"/><Relationship Id="rId10" Type="http://schemas.openxmlformats.org/officeDocument/2006/relationships/image" Target="../media/image194.emf"/><Relationship Id="rId19" Type="http://schemas.openxmlformats.org/officeDocument/2006/relationships/image" Target="../media/image199.emf"/><Relationship Id="rId4" Type="http://schemas.openxmlformats.org/officeDocument/2006/relationships/image" Target="../media/image196.emf"/><Relationship Id="rId9" Type="http://schemas.openxmlformats.org/officeDocument/2006/relationships/oleObject" Target="../embeddings/oleObject165.bin"/><Relationship Id="rId14" Type="http://schemas.openxmlformats.org/officeDocument/2006/relationships/oleObject" Target="../embeddings/oleObject169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200.emf"/><Relationship Id="rId5" Type="http://schemas.openxmlformats.org/officeDocument/2006/relationships/oleObject" Target="../embeddings/oleObject173.bin"/><Relationship Id="rId4" Type="http://schemas.openxmlformats.org/officeDocument/2006/relationships/image" Target="../media/image20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emf"/><Relationship Id="rId13" Type="http://schemas.openxmlformats.org/officeDocument/2006/relationships/oleObject" Target="../embeddings/oleObject177.bin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174.bin"/><Relationship Id="rId12" Type="http://schemas.openxmlformats.org/officeDocument/2006/relationships/image" Target="../media/image20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208.png"/><Relationship Id="rId11" Type="http://schemas.openxmlformats.org/officeDocument/2006/relationships/oleObject" Target="../embeddings/oleObject176.bin"/><Relationship Id="rId5" Type="http://schemas.openxmlformats.org/officeDocument/2006/relationships/image" Target="../media/image207.png"/><Relationship Id="rId10" Type="http://schemas.openxmlformats.org/officeDocument/2006/relationships/image" Target="../media/image203.emf"/><Relationship Id="rId4" Type="http://schemas.openxmlformats.org/officeDocument/2006/relationships/image" Target="../media/image206.png"/><Relationship Id="rId9" Type="http://schemas.openxmlformats.org/officeDocument/2006/relationships/oleObject" Target="../embeddings/oleObject175.bin"/><Relationship Id="rId14" Type="http://schemas.openxmlformats.org/officeDocument/2006/relationships/image" Target="../media/image2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929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83125" y="121586"/>
            <a:ext cx="92939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ambria"/>
                <a:cs typeface="Cambria"/>
              </a:rPr>
              <a:t>Direct construction of </a:t>
            </a:r>
            <a:r>
              <a:rPr lang="en-US" sz="2600" dirty="0" err="1">
                <a:latin typeface="Cambria"/>
                <a:cs typeface="Cambria"/>
              </a:rPr>
              <a:t>stellarator</a:t>
            </a:r>
            <a:r>
              <a:rPr lang="en-US" sz="2600" dirty="0">
                <a:latin typeface="Cambria"/>
                <a:cs typeface="Cambria"/>
              </a:rPr>
              <a:t> shapes with good confinement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05" y="4529393"/>
            <a:ext cx="9116495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J Plasma Phys 84, 905840616 (2018)           J Plasma Phys 85, 905850103 (2019)           PPCF 61, 075001 (2019) arXiv:1909.08919              arXiv:1908.10253            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github.com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landreman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quasisymmetry</a:t>
            </a:r>
            <a:endParaRPr lang="en-US" sz="15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C339B-485D-B84F-A09C-CF2EE610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981309"/>
            <a:ext cx="4607626" cy="309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D5D0A-B0CE-AC4C-A2C1-EC900C81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24" y="938314"/>
            <a:ext cx="4671576" cy="31407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83125" y="519085"/>
            <a:ext cx="929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Cambria"/>
                <a:cs typeface="Cambria"/>
              </a:rPr>
              <a:t>Matt Landreman</a:t>
            </a:r>
            <a:r>
              <a:rPr lang="en-US" baseline="30000" dirty="0">
                <a:solidFill>
                  <a:srgbClr val="0000FF"/>
                </a:solidFill>
                <a:latin typeface="Cambria"/>
                <a:cs typeface="Cambria"/>
              </a:rPr>
              <a:t>1</a:t>
            </a:r>
            <a:r>
              <a:rPr lang="en-US" sz="1400" dirty="0">
                <a:solidFill>
                  <a:srgbClr val="0000FF"/>
                </a:solidFill>
                <a:latin typeface="Cambria"/>
                <a:cs typeface="Cambria"/>
              </a:rPr>
              <a:t>, 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Wrick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 Sengupta</a:t>
            </a:r>
            <a:r>
              <a:rPr lang="en-US" sz="1500" baseline="30000" dirty="0">
                <a:solidFill>
                  <a:srgbClr val="0000FF"/>
                </a:solidFill>
                <a:latin typeface="Cambria"/>
                <a:cs typeface="Cambria"/>
              </a:rPr>
              <a:t>2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, Gabe Plunk</a:t>
            </a:r>
            <a:r>
              <a:rPr lang="en-US" sz="1500" baseline="30000" dirty="0">
                <a:solidFill>
                  <a:srgbClr val="0000FF"/>
                </a:solidFill>
                <a:latin typeface="Cambria"/>
                <a:cs typeface="Cambria"/>
              </a:rPr>
              <a:t>3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 , Per Helander</a:t>
            </a:r>
            <a:r>
              <a:rPr lang="en-US" sz="1500" baseline="30000" dirty="0">
                <a:solidFill>
                  <a:srgbClr val="0000FF"/>
                </a:solidFill>
                <a:latin typeface="Cambria"/>
                <a:cs typeface="Cambria"/>
              </a:rPr>
              <a:t>3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    1. </a:t>
            </a:r>
            <a:r>
              <a:rPr lang="en-US" sz="1500" i="1" dirty="0">
                <a:solidFill>
                  <a:srgbClr val="0000FF"/>
                </a:solidFill>
                <a:latin typeface="Cambria"/>
                <a:cs typeface="Cambria"/>
              </a:rPr>
              <a:t>University of Maryland   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2. </a:t>
            </a:r>
            <a:r>
              <a:rPr lang="en-US" sz="1500" i="1" dirty="0">
                <a:solidFill>
                  <a:srgbClr val="0000FF"/>
                </a:solidFill>
                <a:latin typeface="Cambria"/>
                <a:cs typeface="Cambria"/>
              </a:rPr>
              <a:t>NYU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   3. </a:t>
            </a:r>
            <a:r>
              <a:rPr lang="en-US" sz="1500" i="1" dirty="0">
                <a:solidFill>
                  <a:srgbClr val="0000FF"/>
                </a:solidFill>
                <a:latin typeface="Cambria"/>
                <a:cs typeface="Cambria"/>
              </a:rPr>
              <a:t>IPP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C0DE6-2F84-D04D-8B8E-03BDBDDFD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04" y="4030932"/>
            <a:ext cx="1551101" cy="439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6F943-DA3E-264A-945B-451F54160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451" y="3668182"/>
            <a:ext cx="2224180" cy="1112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1E95D-6ABA-FC49-94CA-D8814E97A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877" y="3842882"/>
            <a:ext cx="641300" cy="699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26406-1DCB-634D-B14C-3057AF0B09EF}"/>
              </a:ext>
            </a:extLst>
          </p:cNvPr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207C89-B1E0-DD4E-930E-AEDDA933A215}"/>
              </a:ext>
            </a:extLst>
          </p:cNvPr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98727B-CE0C-2A42-A7A0-2C2A9C9E78CE}"/>
              </a:ext>
            </a:extLst>
          </p:cNvPr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graphicFrame>
        <p:nvGraphicFramePr>
          <p:cNvPr id="15" name="Object 38">
            <a:extLst>
              <a:ext uri="{FF2B5EF4-FFF2-40B4-BE49-F238E27FC236}">
                <a16:creationId xmlns:a16="http://schemas.microsoft.com/office/drawing/2014/main" id="{7400F620-B462-8F4E-8DE0-71D4F598E1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819989"/>
              </p:ext>
            </p:extLst>
          </p:nvPr>
        </p:nvGraphicFramePr>
        <p:xfrm>
          <a:off x="73025" y="1025830"/>
          <a:ext cx="12604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69" name="Equation" r:id="rId10" imgW="749300" imgH="292100" progId="Equation.DSMT4">
                  <p:embed/>
                </p:oleObj>
              </mc:Choice>
              <mc:Fallback>
                <p:oleObj name="Equation" r:id="rId10" imgW="749300" imgH="292100" progId="Equation.DSMT4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D2DC4B8-D5D0-F34C-B3F6-07026E04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025830"/>
                        <a:ext cx="12604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8">
            <a:extLst>
              <a:ext uri="{FF2B5EF4-FFF2-40B4-BE49-F238E27FC236}">
                <a16:creationId xmlns:a16="http://schemas.microsoft.com/office/drawing/2014/main" id="{135EF8FD-93D4-224A-94E2-51368A281A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172439"/>
              </p:ext>
            </p:extLst>
          </p:nvPr>
        </p:nvGraphicFramePr>
        <p:xfrm>
          <a:off x="4424924" y="1023695"/>
          <a:ext cx="17526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70" name="Equation" r:id="rId12" imgW="1041400" imgH="292100" progId="Equation.DSMT4">
                  <p:embed/>
                </p:oleObj>
              </mc:Choice>
              <mc:Fallback>
                <p:oleObj name="Equation" r:id="rId12" imgW="1041400" imgH="292100" progId="Equation.DSMT4">
                  <p:embed/>
                  <p:pic>
                    <p:nvPicPr>
                      <p:cNvPr id="15" name="Object 38">
                        <a:extLst>
                          <a:ext uri="{FF2B5EF4-FFF2-40B4-BE49-F238E27FC236}">
                            <a16:creationId xmlns:a16="http://schemas.microsoft.com/office/drawing/2014/main" id="{7400F620-B462-8F4E-8DE0-71D4F598E1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924" y="1023695"/>
                        <a:ext cx="175260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EA5A1B0-8718-0247-83F4-2CAE7FDE14D6}"/>
              </a:ext>
            </a:extLst>
          </p:cNvPr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5E22-1E8F-604C-A5D4-67DFE8F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0"/>
            <a:ext cx="8611738" cy="557213"/>
          </a:xfrm>
        </p:spPr>
        <p:txBody>
          <a:bodyPr/>
          <a:lstStyle/>
          <a:p>
            <a:r>
              <a:rPr lang="en-US" sz="2000" b="1" i="1" dirty="0"/>
              <a:t>Expansion about the magnetic axis </a:t>
            </a:r>
            <a:r>
              <a:rPr lang="en-US" sz="2000" dirty="0"/>
              <a:t>can be a powerful practical tool </a:t>
            </a:r>
            <a:br>
              <a:rPr lang="en-US" sz="2000" dirty="0"/>
            </a:br>
            <a:r>
              <a:rPr lang="en-US" sz="2000" dirty="0"/>
              <a:t>for generating </a:t>
            </a:r>
            <a:r>
              <a:rPr lang="en-US" sz="2000" dirty="0" err="1"/>
              <a:t>quasisymmetric</a:t>
            </a:r>
            <a:r>
              <a:rPr lang="en-US" sz="2000" dirty="0"/>
              <a:t> &amp; </a:t>
            </a:r>
            <a:r>
              <a:rPr lang="en-US" sz="2000" dirty="0" err="1"/>
              <a:t>omnigenous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endParaRPr lang="en-US" sz="2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D72B-EC9A-004E-80B2-7C9D4F80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2807B-D20F-CC4C-9F7E-A2E7B67ABBA2}"/>
              </a:ext>
            </a:extLst>
          </p:cNvPr>
          <p:cNvSpPr/>
          <p:nvPr/>
        </p:nvSpPr>
        <p:spPr>
          <a:xfrm>
            <a:off x="0" y="200375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5A5278-FF59-4244-B1F3-9DE5BDC9D675}"/>
              </a:ext>
            </a:extLst>
          </p:cNvPr>
          <p:cNvSpPr/>
          <p:nvPr/>
        </p:nvSpPr>
        <p:spPr>
          <a:xfrm>
            <a:off x="3232654" y="96814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65C231-13F1-F64F-A28B-DFF9AA03A055}"/>
              </a:ext>
            </a:extLst>
          </p:cNvPr>
          <p:cNvSpPr txBox="1">
            <a:spLocks/>
          </p:cNvSpPr>
          <p:nvPr/>
        </p:nvSpPr>
        <p:spPr bwMode="auto">
          <a:xfrm>
            <a:off x="288408" y="968140"/>
            <a:ext cx="4699227" cy="207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Cambria" panose="02040503050406030204" pitchFamily="18" charset="0"/>
              </a:rPr>
              <a:t>Accurate at least in the core of any configuration.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  <a:p>
            <a:r>
              <a:rPr lang="en-US" sz="2000" kern="0" dirty="0">
                <a:latin typeface="Cambria" panose="02040503050406030204" pitchFamily="18" charset="0"/>
              </a:rPr>
              <a:t>Hasn’t been considered much since numerical optimization began in ~1980s.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  <a:p>
            <a:endParaRPr lang="en-US" sz="2000" kern="0" dirty="0">
              <a:latin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5C0BC3-B95E-7245-837A-D15DE6B8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132" y="690518"/>
            <a:ext cx="4225471" cy="23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18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77" y="0"/>
            <a:ext cx="8156538" cy="557213"/>
          </a:xfrm>
        </p:spPr>
        <p:txBody>
          <a:bodyPr/>
          <a:lstStyle/>
          <a:p>
            <a:r>
              <a:rPr lang="en-US" sz="2000" dirty="0"/>
              <a:t>We now have a recipe for generating </a:t>
            </a:r>
            <a:r>
              <a:rPr lang="en-US" sz="2000" dirty="0" err="1"/>
              <a:t>quasisymmetric</a:t>
            </a:r>
            <a:r>
              <a:rPr lang="en-US" sz="2000" dirty="0"/>
              <a:t> VMEC input files: </a:t>
            </a:r>
            <a:br>
              <a:rPr lang="en-US" sz="2000" dirty="0"/>
            </a:br>
            <a:r>
              <a:rPr lang="en-US" sz="2000" dirty="0"/>
              <a:t>Set </a:t>
            </a:r>
            <a:r>
              <a:rPr lang="en-US" sz="2000" i="1" dirty="0"/>
              <a:t>r</a:t>
            </a:r>
            <a:r>
              <a:rPr lang="en-US" sz="2000" dirty="0"/>
              <a:t> to a small finite value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100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84755"/>
              </p:ext>
            </p:extLst>
          </p:nvPr>
        </p:nvGraphicFramePr>
        <p:xfrm>
          <a:off x="2224364" y="627392"/>
          <a:ext cx="37369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09" name="Equation" r:id="rId3" imgW="2374900" imgH="571500" progId="Equation.DSMT4">
                  <p:embed/>
                </p:oleObj>
              </mc:Choice>
              <mc:Fallback>
                <p:oleObj name="Equation" r:id="rId3" imgW="23749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4364" y="627392"/>
                        <a:ext cx="3736975" cy="90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114" y="66814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08F3D1-246B-DD43-8A88-2E6FC5052A4F}"/>
              </a:ext>
            </a:extLst>
          </p:cNvPr>
          <p:cNvGrpSpPr/>
          <p:nvPr/>
        </p:nvGrpSpPr>
        <p:grpSpPr>
          <a:xfrm>
            <a:off x="5194852" y="1683503"/>
            <a:ext cx="3940577" cy="3459997"/>
            <a:chOff x="4826911" y="2356512"/>
            <a:chExt cx="3174090" cy="2786988"/>
          </a:xfrm>
        </p:grpSpPr>
        <p:pic>
          <p:nvPicPr>
            <p:cNvPr id="6" name="Picture 5" descr="m20180405_05_plotQHSolutionForPaperII_b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795" y="2356512"/>
              <a:ext cx="3059206" cy="27869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26911" y="2389096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CB7CB-1C2A-C44A-9559-9C9C206C9AF7}"/>
              </a:ext>
            </a:extLst>
          </p:cNvPr>
          <p:cNvGrpSpPr/>
          <p:nvPr/>
        </p:nvGrpSpPr>
        <p:grpSpPr>
          <a:xfrm>
            <a:off x="92765" y="2027583"/>
            <a:ext cx="5066999" cy="2991883"/>
            <a:chOff x="1143000" y="2671484"/>
            <a:chExt cx="3796954" cy="2241966"/>
          </a:xfrm>
        </p:grpSpPr>
        <p:pic>
          <p:nvPicPr>
            <p:cNvPr id="5" name="Picture 4" descr="m20180405_05_plotQHSolutionForPaperII_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597" y="2711825"/>
              <a:ext cx="3726357" cy="22016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43000" y="2671484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5177AF-E294-B847-BF2D-C7B80688A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088828"/>
              </p:ext>
            </p:extLst>
          </p:nvPr>
        </p:nvGraphicFramePr>
        <p:xfrm>
          <a:off x="6767347" y="582933"/>
          <a:ext cx="938212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10" name="Equation" r:id="rId7" imgW="596900" imgH="546100" progId="Equation.DSMT4">
                  <p:embed/>
                </p:oleObj>
              </mc:Choice>
              <mc:Fallback>
                <p:oleObj name="Equation" r:id="rId7" imgW="596900" imgH="546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67347" y="582933"/>
                        <a:ext cx="938212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104" y="18950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474ABD-B7BD-2A4C-A183-F235526A96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182959"/>
              </p:ext>
            </p:extLst>
          </p:nvPr>
        </p:nvGraphicFramePr>
        <p:xfrm>
          <a:off x="7982135" y="673420"/>
          <a:ext cx="105886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11" name="Equation" r:id="rId9" imgW="673100" imgH="431800" progId="Equation.DSMT4">
                  <p:embed/>
                </p:oleObj>
              </mc:Choice>
              <mc:Fallback>
                <p:oleObj name="Equation" r:id="rId9" imgW="673100" imgH="431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82135" y="673420"/>
                        <a:ext cx="1058863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5166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8" y="0"/>
            <a:ext cx="8605342" cy="557213"/>
          </a:xfrm>
        </p:spPr>
        <p:txBody>
          <a:bodyPr/>
          <a:lstStyle/>
          <a:p>
            <a:r>
              <a:rPr lang="en-US" sz="2000" dirty="0"/>
              <a:t>The construction can be verified by comparing to VMEC + BOOZ_XFORM.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101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24364" y="627392"/>
          <a:ext cx="37369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066" name="Equation" r:id="rId4" imgW="2374900" imgH="571500" progId="Equation.DSMT4">
                  <p:embed/>
                </p:oleObj>
              </mc:Choice>
              <mc:Fallback>
                <p:oleObj name="Equation" r:id="rId4" imgW="23749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4364" y="627392"/>
                        <a:ext cx="3736975" cy="90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114" y="66814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08F3D1-246B-DD43-8A88-2E6FC5052A4F}"/>
              </a:ext>
            </a:extLst>
          </p:cNvPr>
          <p:cNvGrpSpPr/>
          <p:nvPr/>
        </p:nvGrpSpPr>
        <p:grpSpPr>
          <a:xfrm>
            <a:off x="5194852" y="1683503"/>
            <a:ext cx="3940577" cy="3459997"/>
            <a:chOff x="4826911" y="2356512"/>
            <a:chExt cx="3174090" cy="2786988"/>
          </a:xfrm>
        </p:grpSpPr>
        <p:pic>
          <p:nvPicPr>
            <p:cNvPr id="6" name="Picture 5" descr="m20180405_05_plotQHSolutionForPaperII_b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795" y="2356512"/>
              <a:ext cx="3059206" cy="27869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26911" y="2389096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CB7CB-1C2A-C44A-9559-9C9C206C9AF7}"/>
              </a:ext>
            </a:extLst>
          </p:cNvPr>
          <p:cNvGrpSpPr/>
          <p:nvPr/>
        </p:nvGrpSpPr>
        <p:grpSpPr>
          <a:xfrm>
            <a:off x="92765" y="2027583"/>
            <a:ext cx="5066999" cy="2991883"/>
            <a:chOff x="1143000" y="2671484"/>
            <a:chExt cx="3796954" cy="2241966"/>
          </a:xfrm>
        </p:grpSpPr>
        <p:pic>
          <p:nvPicPr>
            <p:cNvPr id="5" name="Picture 4" descr="m20180405_05_plotQHSolutionForPaperII_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597" y="2711825"/>
              <a:ext cx="3726357" cy="22016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43000" y="2671484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5177AF-E294-B847-BF2D-C7B80688A0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24401" y="698037"/>
          <a:ext cx="10588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067" name="Equation" r:id="rId8" imgW="673100" imgH="482600" progId="Equation.DSMT4">
                  <p:embed/>
                </p:oleObj>
              </mc:Choice>
              <mc:Fallback>
                <p:oleObj name="Equation" r:id="rId8" imgW="673100" imgH="482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24401" y="698037"/>
                        <a:ext cx="1058863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104" y="18950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r>
              <a:rPr lang="en-US" b="1" dirty="0">
                <a:latin typeface="Cambria"/>
                <a:cs typeface="Cambria"/>
              </a:rPr>
              <a:t>  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n-US" i="1" dirty="0">
                <a:latin typeface="Cambria"/>
                <a:cs typeface="Cambria"/>
              </a:rPr>
              <a:t>R</a:t>
            </a:r>
            <a:r>
              <a:rPr lang="en-US" dirty="0">
                <a:latin typeface="Cambria"/>
                <a:cs typeface="Cambria"/>
              </a:rPr>
              <a:t>/</a:t>
            </a:r>
            <a:r>
              <a:rPr lang="en-US" i="1" dirty="0">
                <a:latin typeface="Cambria"/>
                <a:cs typeface="Cambria"/>
              </a:rPr>
              <a:t>a</a:t>
            </a:r>
            <a:r>
              <a:rPr lang="en-US" dirty="0">
                <a:latin typeface="Cambria"/>
                <a:cs typeface="Cambria"/>
              </a:rPr>
              <a:t> = 40)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7D26D-7F62-1B48-9E2D-068AD7DBE34F}"/>
              </a:ext>
            </a:extLst>
          </p:cNvPr>
          <p:cNvSpPr/>
          <p:nvPr/>
        </p:nvSpPr>
        <p:spPr>
          <a:xfrm>
            <a:off x="360041" y="583717"/>
            <a:ext cx="8320133" cy="3802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648F5-9C69-2E40-83CA-CA14BC8B6E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/>
          <a:stretch/>
        </p:blipFill>
        <p:spPr>
          <a:xfrm>
            <a:off x="419142" y="627392"/>
            <a:ext cx="8234528" cy="36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70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E656D-D3A3-5142-9750-95D6163D9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9501" r="10780" b="11827"/>
          <a:stretch/>
        </p:blipFill>
        <p:spPr>
          <a:xfrm>
            <a:off x="345375" y="1331041"/>
            <a:ext cx="8685620" cy="3407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F83C0-0D25-E94B-97D3-CADAC33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0"/>
            <a:ext cx="9037983" cy="557213"/>
          </a:xfrm>
        </p:spPr>
        <p:txBody>
          <a:bodyPr/>
          <a:lstStyle/>
          <a:p>
            <a:r>
              <a:rPr lang="en-US" sz="2100" dirty="0"/>
              <a:t>The fast construction enables brute-force surveys of ”all” </a:t>
            </a:r>
            <a:r>
              <a:rPr lang="en-US" sz="2100" dirty="0" err="1"/>
              <a:t>quasisymmetric</a:t>
            </a:r>
            <a:r>
              <a:rPr lang="en-US" sz="2100" dirty="0"/>
              <a:t>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D30F-04CA-3C43-8491-227C778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D725-576B-664C-9CF3-B3DFD33B5702}"/>
              </a:ext>
            </a:extLst>
          </p:cNvPr>
          <p:cNvSpPr txBox="1"/>
          <p:nvPr/>
        </p:nvSpPr>
        <p:spPr>
          <a:xfrm>
            <a:off x="3339548" y="4774168"/>
            <a:ext cx="224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Rotational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DA797-845B-EF46-AB85-CD9114A7E4EF}"/>
              </a:ext>
            </a:extLst>
          </p:cNvPr>
          <p:cNvSpPr txBox="1"/>
          <p:nvPr/>
        </p:nvSpPr>
        <p:spPr>
          <a:xfrm rot="16200000">
            <a:off x="-1188958" y="2553477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Maximum axis curvature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415148-BD20-1C42-9D9D-F4249496E63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400" y="536575"/>
          <a:ext cx="69103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047" name="Equation" r:id="rId5" imgW="4279900" imgH="482600" progId="Equation.DSMT4">
                  <p:embed/>
                </p:oleObj>
              </mc:Choice>
              <mc:Fallback>
                <p:oleObj name="Equation" r:id="rId5" imgW="4279900" imgH="482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415148-BD20-1C42-9D9D-F4249496E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00" y="536575"/>
                        <a:ext cx="69103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F9F8ED-682B-644C-B344-7BE5A701F047}"/>
              </a:ext>
            </a:extLst>
          </p:cNvPr>
          <p:cNvSpPr txBox="1"/>
          <p:nvPr/>
        </p:nvSpPr>
        <p:spPr>
          <a:xfrm>
            <a:off x="2503555" y="4205074"/>
            <a:ext cx="579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Color = # of times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around magnetic axis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A98EE-8C77-D640-96E9-5D0CE82B391C}"/>
              </a:ext>
            </a:extLst>
          </p:cNvPr>
          <p:cNvSpPr txBox="1"/>
          <p:nvPr/>
        </p:nvSpPr>
        <p:spPr>
          <a:xfrm>
            <a:off x="7374527" y="613460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2.4x10</a:t>
            </a:r>
            <a:r>
              <a:rPr lang="en-US" baseline="30000" dirty="0">
                <a:latin typeface="Cambria" panose="02040503050406030204" pitchFamily="18" charset="0"/>
              </a:rPr>
              <a:t>8</a:t>
            </a:r>
          </a:p>
          <a:p>
            <a:r>
              <a:rPr lang="en-US" dirty="0">
                <a:latin typeface="Cambria" panose="02040503050406030204" pitchFamily="18" charset="0"/>
              </a:rPr>
              <a:t>configurations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C6B4D1-1DF1-9D4D-BA3C-C5761517D026}"/>
              </a:ext>
            </a:extLst>
          </p:cNvPr>
          <p:cNvSpPr/>
          <p:nvPr/>
        </p:nvSpPr>
        <p:spPr>
          <a:xfrm>
            <a:off x="182953" y="1231912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257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A6B990-260C-DE46-8EE0-BBE899CBF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9165" r="10520" b="11765"/>
          <a:stretch/>
        </p:blipFill>
        <p:spPr>
          <a:xfrm>
            <a:off x="279173" y="1307291"/>
            <a:ext cx="8786667" cy="3441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F83C0-0D25-E94B-97D3-CADAC33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0"/>
            <a:ext cx="9037983" cy="557213"/>
          </a:xfrm>
        </p:spPr>
        <p:txBody>
          <a:bodyPr/>
          <a:lstStyle/>
          <a:p>
            <a:r>
              <a:rPr lang="en-US" sz="2100" dirty="0"/>
              <a:t>The fast construction enables brute-force surveys of ”all” </a:t>
            </a:r>
            <a:r>
              <a:rPr lang="en-US" sz="2100" dirty="0" err="1"/>
              <a:t>quasisymmetric</a:t>
            </a:r>
            <a:r>
              <a:rPr lang="en-US" sz="2100" dirty="0"/>
              <a:t>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D30F-04CA-3C43-8491-227C778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D725-576B-664C-9CF3-B3DFD33B5702}"/>
              </a:ext>
            </a:extLst>
          </p:cNvPr>
          <p:cNvSpPr txBox="1"/>
          <p:nvPr/>
        </p:nvSpPr>
        <p:spPr>
          <a:xfrm>
            <a:off x="3339548" y="4774168"/>
            <a:ext cx="224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Rotational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DA797-845B-EF46-AB85-CD9114A7E4EF}"/>
              </a:ext>
            </a:extLst>
          </p:cNvPr>
          <p:cNvSpPr txBox="1"/>
          <p:nvPr/>
        </p:nvSpPr>
        <p:spPr>
          <a:xfrm rot="16200000">
            <a:off x="-1188958" y="2553477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Maximum axis curvature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415148-BD20-1C42-9D9D-F4249496E63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400" y="536575"/>
          <a:ext cx="69103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23" name="Equation" r:id="rId5" imgW="4279900" imgH="482600" progId="Equation.DSMT4">
                  <p:embed/>
                </p:oleObj>
              </mc:Choice>
              <mc:Fallback>
                <p:oleObj name="Equation" r:id="rId5" imgW="4279900" imgH="482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415148-BD20-1C42-9D9D-F4249496E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00" y="536575"/>
                        <a:ext cx="69103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F9F8ED-682B-644C-B344-7BE5A701F047}"/>
              </a:ext>
            </a:extLst>
          </p:cNvPr>
          <p:cNvSpPr txBox="1"/>
          <p:nvPr/>
        </p:nvSpPr>
        <p:spPr>
          <a:xfrm>
            <a:off x="2503555" y="4205074"/>
            <a:ext cx="579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Color = # of times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around magnetic axis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A98EE-8C77-D640-96E9-5D0CE82B391C}"/>
              </a:ext>
            </a:extLst>
          </p:cNvPr>
          <p:cNvSpPr txBox="1"/>
          <p:nvPr/>
        </p:nvSpPr>
        <p:spPr>
          <a:xfrm>
            <a:off x="7374527" y="613460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2.4x10</a:t>
            </a:r>
            <a:r>
              <a:rPr lang="en-US" baseline="30000" dirty="0">
                <a:latin typeface="Cambria" panose="02040503050406030204" pitchFamily="18" charset="0"/>
              </a:rPr>
              <a:t>8</a:t>
            </a:r>
          </a:p>
          <a:p>
            <a:r>
              <a:rPr lang="en-US" dirty="0">
                <a:latin typeface="Cambria" panose="02040503050406030204" pitchFamily="18" charset="0"/>
              </a:rPr>
              <a:t>configurations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C6B4D1-1DF1-9D4D-BA3C-C5761517D026}"/>
              </a:ext>
            </a:extLst>
          </p:cNvPr>
          <p:cNvSpPr/>
          <p:nvPr/>
        </p:nvSpPr>
        <p:spPr>
          <a:xfrm>
            <a:off x="171078" y="1231912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22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174BFA-D210-FA4B-8711-53AA6952A20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20190811_01_makeAnimatedGifsShowingQuasisymmetryBreaking_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10" y="2649356"/>
            <a:ext cx="4072325" cy="2737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5" name="Picture 4" descr="20190810-01-FigureOfBInBoozerCoordsForRealExperiments_4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3571"/>
            <a:ext cx="6858000" cy="2743200"/>
          </a:xfrm>
          <a:prstGeom prst="rect">
            <a:avLst/>
          </a:prstGeom>
        </p:spPr>
      </p:pic>
      <p:pic>
        <p:nvPicPr>
          <p:cNvPr id="7" name="Picture 6" descr="m20190811_01_makeAnimatedGifsShowingQuasisymmetryBreaking_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93668"/>
            <a:ext cx="3494635" cy="234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9F04D-31FC-E747-A233-D9CC412A4ACC}"/>
              </a:ext>
            </a:extLst>
          </p:cNvPr>
          <p:cNvSpPr txBox="1"/>
          <p:nvPr/>
        </p:nvSpPr>
        <p:spPr>
          <a:xfrm>
            <a:off x="0" y="278606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Quasisymmetric</a:t>
            </a:r>
            <a:r>
              <a:rPr lang="en-US" dirty="0">
                <a:latin typeface="Cambria" panose="02040503050406030204" pitchFamily="18" charset="0"/>
              </a:rPr>
              <a:t> experiments to date actually have significant departures from symmetry.</a:t>
            </a:r>
          </a:p>
        </p:txBody>
      </p:sp>
    </p:spTree>
    <p:extLst>
      <p:ext uri="{BB962C8B-B14F-4D97-AF65-F5344CB8AC3E}">
        <p14:creationId xmlns:p14="http://schemas.microsoft.com/office/powerpoint/2010/main" val="36837845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8D74-8B0F-534C-9E54-D84A3298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the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)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7E5BF-9D66-B644-9C81-120CE1E3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797CF6-4698-3B42-9800-B3E2B84524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98386" y="600716"/>
          <a:ext cx="7154862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1" name="Equation" r:id="rId3" imgW="4546600" imgH="571500" progId="Equation.DSMT4">
                  <p:embed/>
                </p:oleObj>
              </mc:Choice>
              <mc:Fallback>
                <p:oleObj name="Equation" r:id="rId3" imgW="4546600" imgH="5715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2797CF6-4698-3B42-9800-B3E2B84524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8386" y="600716"/>
                        <a:ext cx="7154862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157816-978A-EA41-8F88-B25DC45A6842}"/>
              </a:ext>
            </a:extLst>
          </p:cNvPr>
          <p:cNvSpPr txBox="1"/>
          <p:nvPr/>
        </p:nvSpPr>
        <p:spPr>
          <a:xfrm>
            <a:off x="358114" y="61099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C6FC52F-7B29-A346-BB8E-7DCC4AE6A08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19088" y="1476440"/>
          <a:ext cx="672623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2" name="Equation" r:id="rId5" imgW="4279900" imgH="292100" progId="Equation.DSMT4">
                  <p:embed/>
                </p:oleObj>
              </mc:Choice>
              <mc:Fallback>
                <p:oleObj name="Equation" r:id="rId5" imgW="4279900" imgH="2921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C6FC52F-7B29-A346-BB8E-7DCC4AE6A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9088" y="1476440"/>
                        <a:ext cx="672623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56A83B9-E6DC-F94F-AB23-3B5C3AEEF925}"/>
              </a:ext>
            </a:extLst>
          </p:cNvPr>
          <p:cNvSpPr/>
          <p:nvPr/>
        </p:nvSpPr>
        <p:spPr>
          <a:xfrm>
            <a:off x="5029200" y="1959615"/>
            <a:ext cx="342900" cy="2796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762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8D74-8B0F-534C-9E54-D84A3298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the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)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7E5BF-9D66-B644-9C81-120CE1E3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797CF6-4698-3B42-9800-B3E2B84524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088778"/>
              </p:ext>
            </p:extLst>
          </p:nvPr>
        </p:nvGraphicFramePr>
        <p:xfrm>
          <a:off x="1498386" y="600716"/>
          <a:ext cx="7154862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6" name="Equation" r:id="rId3" imgW="4546600" imgH="571500" progId="Equation.DSMT4">
                  <p:embed/>
                </p:oleObj>
              </mc:Choice>
              <mc:Fallback>
                <p:oleObj name="Equation" r:id="rId3" imgW="45466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8386" y="600716"/>
                        <a:ext cx="7154862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E157816-978A-EA41-8F88-B25DC45A6842}"/>
              </a:ext>
            </a:extLst>
          </p:cNvPr>
          <p:cNvSpPr txBox="1"/>
          <p:nvPr/>
        </p:nvSpPr>
        <p:spPr>
          <a:xfrm>
            <a:off x="358114" y="61099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C6FC52F-7B29-A346-BB8E-7DCC4AE6A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757878"/>
              </p:ext>
            </p:extLst>
          </p:nvPr>
        </p:nvGraphicFramePr>
        <p:xfrm>
          <a:off x="1419088" y="1476440"/>
          <a:ext cx="672623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7" name="Equation" r:id="rId5" imgW="4279900" imgH="292100" progId="Equation.DSMT4">
                  <p:embed/>
                </p:oleObj>
              </mc:Choice>
              <mc:Fallback>
                <p:oleObj name="Equation" r:id="rId5" imgW="4279900" imgH="2921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9088" y="1476440"/>
                        <a:ext cx="672623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DEC7483-7DAE-C343-BC64-7ADC5E856DEC}"/>
              </a:ext>
            </a:extLst>
          </p:cNvPr>
          <p:cNvSpPr txBox="1"/>
          <p:nvPr/>
        </p:nvSpPr>
        <p:spPr>
          <a:xfrm>
            <a:off x="303104" y="19712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CBA47-71E8-8848-BE5F-141E39DF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8" y="2284820"/>
            <a:ext cx="4251986" cy="2858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9D0AE6-8A2C-354B-8B59-D645704A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35227"/>
            <a:ext cx="3712205" cy="32182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6A83B9-E6DC-F94F-AB23-3B5C3AEEF925}"/>
              </a:ext>
            </a:extLst>
          </p:cNvPr>
          <p:cNvSpPr/>
          <p:nvPr/>
        </p:nvSpPr>
        <p:spPr>
          <a:xfrm>
            <a:off x="5029200" y="1959615"/>
            <a:ext cx="342900" cy="2796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091795F-4A86-354E-A4FE-4FF9890D1A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992719"/>
              </p:ext>
            </p:extLst>
          </p:nvPr>
        </p:nvGraphicFramePr>
        <p:xfrm>
          <a:off x="1394003" y="2039951"/>
          <a:ext cx="91757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8" name="Equation" r:id="rId9" imgW="584200" imgH="165100" progId="Equation.DSMT4">
                  <p:embed/>
                </p:oleObj>
              </mc:Choice>
              <mc:Fallback>
                <p:oleObj name="Equation" r:id="rId9" imgW="584200" imgH="1651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C6FC52F-7B29-A346-BB8E-7DCC4AE6A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94003" y="2039951"/>
                        <a:ext cx="917575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3661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6784-B866-9448-9EB2-BD33E2D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200" dirty="0"/>
              <a:t>The </a:t>
            </a:r>
            <a:r>
              <a:rPr lang="en-US" sz="2200" i="1" dirty="0"/>
              <a:t>O</a:t>
            </a:r>
            <a:r>
              <a:rPr lang="en-US" sz="2200" dirty="0"/>
              <a:t>(</a:t>
            </a:r>
            <a:r>
              <a:rPr lang="en-US" sz="2200" i="1" dirty="0"/>
              <a:t>r</a:t>
            </a:r>
            <a:r>
              <a:rPr lang="en-US" sz="2200" baseline="30000" dirty="0"/>
              <a:t>2</a:t>
            </a:r>
            <a:r>
              <a:rPr lang="en-US" sz="2200" dirty="0"/>
              <a:t>) construction allows triangularity and more accurate </a:t>
            </a:r>
            <a:r>
              <a:rPr lang="en-US" sz="2200" dirty="0" err="1"/>
              <a:t>quasisymmetry</a:t>
            </a:r>
            <a:r>
              <a:rPr lang="en-US" sz="2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95E64-193E-3A4D-AC5C-B70B8479D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57536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mbria" panose="02040503050406030204" pitchFamily="18" charset="0"/>
              </a:rPr>
              <a:t>3 new input parameters: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2c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2s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Net loss of 1 degree of freedom. My approach: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is an output. Need to adjust inputs so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≈ constant.</a:t>
            </a:r>
          </a:p>
          <a:p>
            <a:r>
              <a:rPr lang="en-US" sz="2000" dirty="0" err="1">
                <a:latin typeface="Cambria" panose="02040503050406030204" pitchFamily="18" charset="0"/>
              </a:rPr>
              <a:t>Shafranov</a:t>
            </a:r>
            <a:r>
              <a:rPr lang="en-US" sz="2000" dirty="0">
                <a:latin typeface="Cambria" panose="02040503050406030204" pitchFamily="18" charset="0"/>
              </a:rPr>
              <a:t> shift appears at this order. Matches textbook tokamak result (e.g. </a:t>
            </a:r>
            <a:r>
              <a:rPr lang="en-US" sz="2000" i="1" dirty="0">
                <a:latin typeface="Cambria" panose="02040503050406030204" pitchFamily="18" charset="0"/>
              </a:rPr>
              <a:t>Wesson, Hazeltine &amp; </a:t>
            </a:r>
            <a:r>
              <a:rPr lang="en-US" sz="2000" i="1" dirty="0" err="1">
                <a:latin typeface="Cambria" panose="02040503050406030204" pitchFamily="18" charset="0"/>
              </a:rPr>
              <a:t>Meiss</a:t>
            </a:r>
            <a:r>
              <a:rPr lang="en-US" sz="2000" dirty="0">
                <a:latin typeface="Cambria" panose="02040503050406030204" pitchFamily="18" charset="0"/>
              </a:rPr>
              <a:t>):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endParaRPr lang="en-US" sz="2000" baseline="-25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BBA3-72C6-9349-8E55-F814D3DC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DF68024-C17E-FD4E-9A9C-E5F0764EDE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1921910"/>
          <a:ext cx="24479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3" name="Equation" r:id="rId3" imgW="1435100" imgH="304800" progId="Equation.DSMT4">
                  <p:embed/>
                </p:oleObj>
              </mc:Choice>
              <mc:Fallback>
                <p:oleObj name="Equation" r:id="rId3" imgW="1435100" imgH="304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DF68024-C17E-FD4E-9A9C-E5F0764ED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9862" y="1921910"/>
                        <a:ext cx="24479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EF084C-5C47-A44D-88D4-E8B75CD264C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2400230"/>
          <a:ext cx="6383438" cy="4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4" name="Equation" r:id="rId5" imgW="4152900" imgH="304800" progId="Equation.DSMT4">
                  <p:embed/>
                </p:oleObj>
              </mc:Choice>
              <mc:Fallback>
                <p:oleObj name="Equation" r:id="rId5" imgW="4152900" imgH="304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7EF084C-5C47-A44D-88D4-E8B75CD26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9862" y="2400230"/>
                        <a:ext cx="6383438" cy="4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34A8E44-E676-EE45-A64F-76FE42DF71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34331" y="4348601"/>
          <a:ext cx="231775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5" name="Equation" r:id="rId7" imgW="1358900" imgH="330200" progId="Equation.DSMT4">
                  <p:embed/>
                </p:oleObj>
              </mc:Choice>
              <mc:Fallback>
                <p:oleObj name="Equation" r:id="rId7" imgW="1358900" imgH="330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34A8E44-E676-EE45-A64F-76FE42DF71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34331" y="4348601"/>
                        <a:ext cx="2317750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7D1EE5D-5E75-1E45-9589-AB2E73D2855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95838" y="4197831"/>
          <a:ext cx="2360612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6" name="Equation" r:id="rId9" imgW="1384300" imgH="533400" progId="Equation.DSMT4">
                  <p:embed/>
                </p:oleObj>
              </mc:Choice>
              <mc:Fallback>
                <p:oleObj name="Equation" r:id="rId9" imgW="1384300" imgH="533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7D1EE5D-5E75-1E45-9589-AB2E73D28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95838" y="4197831"/>
                        <a:ext cx="2360612" cy="90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E205A-25B4-8645-9BA0-1C3FCBC021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22375" y="627063"/>
          <a:ext cx="65230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7" name="Equation" r:id="rId11" imgW="4038600" imgH="292100" progId="Equation.DSMT4">
                  <p:embed/>
                </p:oleObj>
              </mc:Choice>
              <mc:Fallback>
                <p:oleObj name="Equation" r:id="rId11" imgW="40386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C9E205A-25B4-8645-9BA0-1C3FCBC02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2375" y="627063"/>
                        <a:ext cx="65230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819F3E-4327-4E45-B333-78EC9FC5B3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8818" y="1142031"/>
          <a:ext cx="7548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68" name="Equation" r:id="rId13" imgW="4673600" imgH="304800" progId="Equation.DSMT4">
                  <p:embed/>
                </p:oleObj>
              </mc:Choice>
              <mc:Fallback>
                <p:oleObj name="Equation" r:id="rId13" imgW="4673600" imgH="304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1819F3E-4327-4E45-B333-78EC9FC5B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8818" y="1142031"/>
                        <a:ext cx="75485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9A96F5-2D33-6747-BE2D-AAB7EA129880}"/>
              </a:ext>
            </a:extLst>
          </p:cNvPr>
          <p:cNvSpPr txBox="1"/>
          <p:nvPr/>
        </p:nvSpPr>
        <p:spPr>
          <a:xfrm>
            <a:off x="7232071" y="1551031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7364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D8E2-DB30-3743-A252-86297A53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18377-2C7E-4745-ACF2-8B833432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B44FD-637D-C240-A4AD-B30A63A28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7" y="579914"/>
            <a:ext cx="7424882" cy="4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801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109</a:t>
            </a:fld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4713B8B-7B58-5943-8FA9-4ED7ABF503D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0840" y="4084171"/>
          <a:ext cx="393025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3" name="Equation" r:id="rId4" imgW="2184400" imgH="508000" progId="Equation.DSMT4">
                  <p:embed/>
                </p:oleObj>
              </mc:Choice>
              <mc:Fallback>
                <p:oleObj name="Equation" r:id="rId4" imgW="2184400" imgH="508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4713B8B-7B58-5943-8FA9-4ED7ABF503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0840" y="4084171"/>
                        <a:ext cx="3930254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49DEE8B-2746-654B-A37A-669B806B15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565775" y="3979863"/>
          <a:ext cx="33845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4" name="Equation" r:id="rId6" imgW="2095500" imgH="698500" progId="Equation.DSMT4">
                  <p:embed/>
                </p:oleObj>
              </mc:Choice>
              <mc:Fallback>
                <p:oleObj name="Equation" r:id="rId6" imgW="2095500" imgH="6985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49DEE8B-2746-654B-A37A-669B806B1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65775" y="3979863"/>
                        <a:ext cx="338455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E6D9BD0-132B-4349-9B20-6CDE59BEF70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9314" y="2196132"/>
          <a:ext cx="816292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5" name="Equation" r:id="rId8" imgW="5054600" imgH="571500" progId="Equation.DSMT4">
                  <p:embed/>
                </p:oleObj>
              </mc:Choice>
              <mc:Fallback>
                <p:oleObj name="Equation" r:id="rId8" imgW="5054600" imgH="5715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6D9BD0-132B-4349-9B20-6CDE59BEF7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9314" y="2196132"/>
                        <a:ext cx="8162925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7794732-1C5A-A145-A83F-94647BC2D8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5500" y="3342558"/>
          <a:ext cx="81200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6" name="Equation" r:id="rId10" imgW="5156200" imgH="330200" progId="Equation.DSMT4">
                  <p:embed/>
                </p:oleObj>
              </mc:Choice>
              <mc:Fallback>
                <p:oleObj name="Equation" r:id="rId10" imgW="5156200" imgH="330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7794732-1C5A-A145-A83F-94647BC2D8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5500" y="3342558"/>
                        <a:ext cx="8120063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44C597D-2E55-514E-A096-623F3A8258C4}"/>
              </a:ext>
            </a:extLst>
          </p:cNvPr>
          <p:cNvSpPr/>
          <p:nvPr/>
        </p:nvSpPr>
        <p:spPr>
          <a:xfrm>
            <a:off x="780840" y="4084171"/>
            <a:ext cx="3930254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B382D6A-9EC3-A544-8D37-22161CCE0F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7" name="Equation" r:id="rId12" imgW="4546600" imgH="444500" progId="Equation.DSMT4">
                  <p:embed/>
                </p:oleObj>
              </mc:Choice>
              <mc:Fallback>
                <p:oleObj name="Equation" r:id="rId12" imgW="4546600" imgH="4445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B382D6A-9EC3-A544-8D37-22161CCE0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8797C56-2C4F-AE41-946D-F6C74410016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08" name="Equation" r:id="rId14" imgW="6223000" imgH="266700" progId="Equation.DSMT4">
                  <p:embed/>
                </p:oleObj>
              </mc:Choice>
              <mc:Fallback>
                <p:oleObj name="Equation" r:id="rId14" imgW="6223000" imgH="2667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8797C56-2C4F-AE41-946D-F6C7441001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F742C9-2FE6-FD4A-BBBA-0B5CAF4E1CA9}"/>
              </a:ext>
            </a:extLst>
          </p:cNvPr>
          <p:cNvSpPr txBox="1"/>
          <p:nvPr/>
        </p:nvSpPr>
        <p:spPr>
          <a:xfrm>
            <a:off x="125413" y="1865932"/>
            <a:ext cx="419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mbria" panose="02040503050406030204" pitchFamily="18" charset="0"/>
              </a:rPr>
              <a:t>Results for </a:t>
            </a:r>
            <a:r>
              <a:rPr lang="en-US" u="sng" dirty="0" err="1">
                <a:latin typeface="Cambria" panose="02040503050406030204" pitchFamily="18" charset="0"/>
              </a:rPr>
              <a:t>quasisymmetry</a:t>
            </a:r>
            <a:r>
              <a:rPr lang="en-US" u="sng" dirty="0">
                <a:latin typeface="Cambria" panose="02040503050406030204" pitchFamily="18" charset="0"/>
              </a:rPr>
              <a:t> through </a:t>
            </a:r>
            <a:r>
              <a:rPr lang="en-US" i="1" u="sng" dirty="0">
                <a:latin typeface="Cambria" panose="02040503050406030204" pitchFamily="18" charset="0"/>
              </a:rPr>
              <a:t>O</a:t>
            </a:r>
            <a:r>
              <a:rPr lang="en-US" u="sng" dirty="0">
                <a:latin typeface="Cambria" panose="02040503050406030204" pitchFamily="18" charset="0"/>
              </a:rPr>
              <a:t>(</a:t>
            </a:r>
            <a:r>
              <a:rPr lang="en-US" i="1" u="sng" dirty="0">
                <a:latin typeface="Cambria" panose="02040503050406030204" pitchFamily="18" charset="0"/>
              </a:rPr>
              <a:t>r</a:t>
            </a:r>
            <a:r>
              <a:rPr lang="en-US" u="sng" dirty="0">
                <a:latin typeface="Cambria" panose="02040503050406030204" pitchFamily="18" charset="0"/>
              </a:rPr>
              <a:t>):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8CF94E-BB75-1641-9EB6-F128B9A7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1" cy="557213"/>
          </a:xfrm>
        </p:spPr>
        <p:txBody>
          <a:bodyPr/>
          <a:lstStyle/>
          <a:p>
            <a:r>
              <a:rPr lang="en-US" sz="1800" dirty="0" err="1"/>
              <a:t>Garren</a:t>
            </a:r>
            <a:r>
              <a:rPr lang="en-US" sz="1800" dirty="0"/>
              <a:t> &amp; Boozer (1991): Write position vector </a:t>
            </a:r>
            <a:r>
              <a:rPr lang="en-US" sz="1800" b="1" dirty="0"/>
              <a:t>x</a:t>
            </a:r>
            <a:r>
              <a:rPr lang="en-US" sz="1800" dirty="0"/>
              <a:t> using axis’s </a:t>
            </a:r>
            <a:r>
              <a:rPr lang="en-US" sz="1800" dirty="0" err="1"/>
              <a:t>Frenet</a:t>
            </a:r>
            <a:r>
              <a:rPr lang="en-US" sz="1800" dirty="0"/>
              <a:t> frame, expand in small </a:t>
            </a:r>
            <a:r>
              <a:rPr lang="en-US" sz="1800" i="1" dirty="0"/>
              <a:t>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604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5E22-1E8F-604C-A5D4-67DFE8F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0"/>
            <a:ext cx="8611738" cy="557213"/>
          </a:xfrm>
        </p:spPr>
        <p:txBody>
          <a:bodyPr/>
          <a:lstStyle/>
          <a:p>
            <a:r>
              <a:rPr lang="en-US" sz="2000" b="1" i="1" dirty="0"/>
              <a:t>Expansion about the magnetic axis </a:t>
            </a:r>
            <a:r>
              <a:rPr lang="en-US" sz="2000" dirty="0"/>
              <a:t>can be a powerful practical tool </a:t>
            </a:r>
            <a:br>
              <a:rPr lang="en-US" sz="2000" dirty="0"/>
            </a:br>
            <a:r>
              <a:rPr lang="en-US" sz="2000" dirty="0"/>
              <a:t>for generating </a:t>
            </a:r>
            <a:r>
              <a:rPr lang="en-US" sz="2000" dirty="0" err="1"/>
              <a:t>quasisymmetric</a:t>
            </a:r>
            <a:r>
              <a:rPr lang="en-US" sz="2000" dirty="0"/>
              <a:t> &amp; </a:t>
            </a:r>
            <a:r>
              <a:rPr lang="en-US" sz="2000" dirty="0" err="1"/>
              <a:t>omnigenous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endParaRPr lang="en-US" sz="2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D72B-EC9A-004E-80B2-7C9D4F80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2807B-D20F-CC4C-9F7E-A2E7B67ABBA2}"/>
              </a:ext>
            </a:extLst>
          </p:cNvPr>
          <p:cNvSpPr/>
          <p:nvPr/>
        </p:nvSpPr>
        <p:spPr>
          <a:xfrm>
            <a:off x="0" y="200375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5A5278-FF59-4244-B1F3-9DE5BDC9D675}"/>
              </a:ext>
            </a:extLst>
          </p:cNvPr>
          <p:cNvSpPr/>
          <p:nvPr/>
        </p:nvSpPr>
        <p:spPr>
          <a:xfrm>
            <a:off x="3232654" y="96814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65C231-13F1-F64F-A28B-DFF9AA03A055}"/>
              </a:ext>
            </a:extLst>
          </p:cNvPr>
          <p:cNvSpPr txBox="1">
            <a:spLocks/>
          </p:cNvSpPr>
          <p:nvPr/>
        </p:nvSpPr>
        <p:spPr bwMode="auto">
          <a:xfrm>
            <a:off x="288408" y="968140"/>
            <a:ext cx="4699227" cy="207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Cambria" panose="02040503050406030204" pitchFamily="18" charset="0"/>
              </a:rPr>
              <a:t>Accurate at least in the core of any configuration.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  <a:p>
            <a:r>
              <a:rPr lang="en-US" sz="2000" kern="0" dirty="0">
                <a:latin typeface="Cambria" panose="02040503050406030204" pitchFamily="18" charset="0"/>
              </a:rPr>
              <a:t>Hasn’t been considered much since numerical optimization began in ~1980s.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  <a:p>
            <a:endParaRPr lang="en-US" sz="2000" kern="0" dirty="0">
              <a:latin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5C0BC3-B95E-7245-837A-D15DE6B8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132" y="690518"/>
            <a:ext cx="4225471" cy="235579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1D94851-92B4-FE4A-999A-737C4B235B2A}"/>
              </a:ext>
            </a:extLst>
          </p:cNvPr>
          <p:cNvSpPr txBox="1">
            <a:spLocks/>
          </p:cNvSpPr>
          <p:nvPr/>
        </p:nvSpPr>
        <p:spPr bwMode="auto">
          <a:xfrm>
            <a:off x="288408" y="3175292"/>
            <a:ext cx="8452997" cy="16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Cambria" panose="02040503050406030204" pitchFamily="18" charset="0"/>
              </a:rPr>
              <a:t>Complements the traditional optimization approach:</a:t>
            </a:r>
          </a:p>
          <a:p>
            <a:pPr lvl="1"/>
            <a:r>
              <a:rPr lang="en-US" sz="2000" kern="0" dirty="0">
                <a:latin typeface="Cambria" panose="02040503050406030204" pitchFamily="18" charset="0"/>
              </a:rPr>
              <a:t>Many orders of magnitude faster.</a:t>
            </a:r>
          </a:p>
          <a:p>
            <a:pPr lvl="1"/>
            <a:r>
              <a:rPr lang="en-US" sz="2000" kern="0" dirty="0">
                <a:latin typeface="Cambria" panose="02040503050406030204" pitchFamily="18" charset="0"/>
              </a:rPr>
              <a:t>You can parameterize </a:t>
            </a:r>
            <a:r>
              <a:rPr lang="en-US" sz="2000" i="1" kern="0" dirty="0">
                <a:latin typeface="Cambria" panose="02040503050406030204" pitchFamily="18" charset="0"/>
              </a:rPr>
              <a:t>all</a:t>
            </a:r>
            <a:r>
              <a:rPr lang="en-US" sz="2000" kern="0" dirty="0">
                <a:latin typeface="Cambria" panose="02040503050406030204" pitchFamily="18" charset="0"/>
              </a:rPr>
              <a:t> possible solutions.</a:t>
            </a:r>
          </a:p>
          <a:p>
            <a:pPr lvl="1"/>
            <a:r>
              <a:rPr lang="en-US" sz="2000" kern="0" dirty="0">
                <a:latin typeface="Cambria" panose="02040503050406030204" pitchFamily="18" charset="0"/>
              </a:rPr>
              <a:t>Can generate new initial conditions that can be refined by optimization.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606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C667-C7CB-0F46-9DBC-E899AF8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16" y="0"/>
            <a:ext cx="8607384" cy="557213"/>
          </a:xfrm>
        </p:spPr>
        <p:txBody>
          <a:bodyPr/>
          <a:lstStyle/>
          <a:p>
            <a:r>
              <a:rPr lang="en-US" sz="2000" dirty="0"/>
              <a:t>The size of the space of fields that are </a:t>
            </a:r>
            <a:r>
              <a:rPr lang="en-US" sz="2000" dirty="0" err="1"/>
              <a:t>quasisymmetric</a:t>
            </a:r>
            <a:r>
              <a:rPr lang="en-US" sz="2000" dirty="0"/>
              <a:t> to O(r) </a:t>
            </a:r>
            <a:br>
              <a:rPr lang="en-US" sz="2000" dirty="0"/>
            </a:br>
            <a:r>
              <a:rPr lang="en-US" sz="2000" dirty="0"/>
              <a:t>can be precisely understood.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189F8-1A6E-6647-B9CF-DC8F93C9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16" y="571087"/>
            <a:ext cx="8759784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u="sng" dirty="0">
                <a:latin typeface="Cambria" panose="02040503050406030204" pitchFamily="18" charset="0"/>
              </a:rPr>
              <a:t>Inputs: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Shape of the magnetic axis. (Determines QA vs QH.)</a:t>
            </a:r>
          </a:p>
          <a:p>
            <a:r>
              <a:rPr lang="en-US" sz="2100" dirty="0">
                <a:latin typeface="Cambria" panose="02040503050406030204" pitchFamily="18" charset="0"/>
              </a:rPr>
              <a:t>3 real numbers:</a:t>
            </a:r>
          </a:p>
          <a:p>
            <a:pPr lvl="1"/>
            <a:r>
              <a:rPr lang="en-US" sz="1800" i="1" dirty="0">
                <a:latin typeface="Cambria" panose="02040503050406030204" pitchFamily="18" charset="0"/>
              </a:rPr>
              <a:t>I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: Current density on the axis. (Usually 0).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𝜎(0): Rotation of the elliptical flux surfaces at toroidal angle=0.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    , which controls elongation and field strength: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(Pressure doesn’t matter to this order.)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Theorem: Given this data, a </a:t>
            </a:r>
            <a:r>
              <a:rPr lang="en-US" sz="21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quasisymmetric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 solution exists, &amp; it is unique.</a:t>
            </a:r>
            <a:endParaRPr 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6D8E-F486-5C46-9F9F-C4DEC077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52CC1D-984A-684D-B488-20EED54F3D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11323" y="2340354"/>
          <a:ext cx="265906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20" name="Equation" r:id="rId4" imgW="1739900" imgH="330200" progId="Equation.DSMT4">
                  <p:embed/>
                </p:oleObj>
              </mc:Choice>
              <mc:Fallback>
                <p:oleObj name="Equation" r:id="rId4" imgW="1739900" imgH="330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52CC1D-984A-684D-B488-20EED54F3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11323" y="2340354"/>
                        <a:ext cx="2659062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1142D3-E06F-C54E-8419-6C06902D2D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4470" y="2412875"/>
          <a:ext cx="213122" cy="31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21" name="Equation" r:id="rId6" imgW="139700" imgH="203200" progId="Equation.DSMT4">
                  <p:embed/>
                </p:oleObj>
              </mc:Choice>
              <mc:Fallback>
                <p:oleObj name="Equation" r:id="rId6" imgW="139700" imgH="203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1142D3-E06F-C54E-8419-6C06902D2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4470" y="2412875"/>
                        <a:ext cx="213122" cy="311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50C7DFF-522A-0843-B158-70E4BB701A7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0840" y="4084171"/>
          <a:ext cx="393025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22" name="Equation" r:id="rId8" imgW="2184400" imgH="508000" progId="Equation.DSMT4">
                  <p:embed/>
                </p:oleObj>
              </mc:Choice>
              <mc:Fallback>
                <p:oleObj name="Equation" r:id="rId8" imgW="2184400" imgH="5080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50C7DFF-522A-0843-B158-70E4BB701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840" y="4084171"/>
                        <a:ext cx="3930254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ACD2B74-A42F-A449-97DA-3C76A60B36A6}"/>
              </a:ext>
            </a:extLst>
          </p:cNvPr>
          <p:cNvSpPr/>
          <p:nvPr/>
        </p:nvSpPr>
        <p:spPr>
          <a:xfrm>
            <a:off x="780840" y="4084171"/>
            <a:ext cx="3930254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865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58E1-0BC0-B543-895E-B585DB44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09A2-EAAB-C446-B95E-FA0A92269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13" y="747389"/>
            <a:ext cx="8890987" cy="4126451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2000" dirty="0">
                <a:latin typeface="Cambria" panose="02040503050406030204" pitchFamily="18" charset="0"/>
              </a:rPr>
              <a:t>The equations for </a:t>
            </a:r>
            <a:r>
              <a:rPr lang="en-US" sz="2000" dirty="0" err="1">
                <a:latin typeface="Cambria" panose="02040503050406030204" pitchFamily="18" charset="0"/>
              </a:rPr>
              <a:t>quasisymmetric</a:t>
            </a:r>
            <a:r>
              <a:rPr lang="en-US" sz="2000" dirty="0">
                <a:latin typeface="Cambria" panose="02040503050406030204" pitchFamily="18" charset="0"/>
              </a:rPr>
              <a:t> magnetic fields can be solved directly and rapidly if you expand about the magnetic axis.</a:t>
            </a:r>
          </a:p>
          <a:p>
            <a:pPr>
              <a:spcBef>
                <a:spcPts val="1680"/>
              </a:spcBef>
            </a:pPr>
            <a:r>
              <a:rPr lang="en-US" sz="2000" dirty="0">
                <a:latin typeface="Cambria" panose="02040503050406030204" pitchFamily="18" charset="0"/>
              </a:rPr>
              <a:t>The resulting construction can be useful for generating new initial conditions for optimization.</a:t>
            </a:r>
          </a:p>
          <a:p>
            <a:pPr>
              <a:spcBef>
                <a:spcPts val="1680"/>
              </a:spcBef>
            </a:pPr>
            <a:r>
              <a:rPr lang="en-US" sz="2000" dirty="0">
                <a:latin typeface="Cambria" panose="02040503050406030204" pitchFamily="18" charset="0"/>
              </a:rPr>
              <a:t>We precisely understand the size of the space of magnetic fields that are </a:t>
            </a:r>
            <a:r>
              <a:rPr lang="en-US" sz="2000" dirty="0" err="1">
                <a:latin typeface="Cambria" panose="02040503050406030204" pitchFamily="18" charset="0"/>
              </a:rPr>
              <a:t>quasisymmetric</a:t>
            </a:r>
            <a:r>
              <a:rPr lang="en-US" sz="2000" dirty="0">
                <a:latin typeface="Cambria" panose="02040503050406030204" pitchFamily="18" charset="0"/>
              </a:rPr>
              <a:t> near the axis (to </a:t>
            </a:r>
            <a:r>
              <a:rPr lang="en-US" sz="2000" i="1" dirty="0">
                <a:latin typeface="Cambria" panose="02040503050406030204" pitchFamily="18" charset="0"/>
              </a:rPr>
              <a:t>O</a:t>
            </a:r>
            <a:r>
              <a:rPr lang="en-US" sz="2000" dirty="0">
                <a:latin typeface="Cambria" panose="02040503050406030204" pitchFamily="18" charset="0"/>
              </a:rPr>
              <a:t>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dirty="0">
                <a:latin typeface="Cambria" panose="02040503050406030204" pitchFamily="18" charset="0"/>
              </a:rPr>
              <a:t>)).</a:t>
            </a:r>
          </a:p>
          <a:p>
            <a:pPr>
              <a:spcBef>
                <a:spcPts val="1680"/>
              </a:spcBef>
            </a:pPr>
            <a:r>
              <a:rPr lang="en-US" sz="2000" dirty="0">
                <a:latin typeface="Cambria" panose="02040503050406030204" pitchFamily="18" charset="0"/>
              </a:rPr>
              <a:t>There is hope of definitively identifying all regions of parameter space with practical </a:t>
            </a:r>
            <a:r>
              <a:rPr lang="en-US" sz="2000" dirty="0" err="1">
                <a:latin typeface="Cambria" panose="02040503050406030204" pitchFamily="18" charset="0"/>
              </a:rPr>
              <a:t>quasisymmetric</a:t>
            </a:r>
            <a:r>
              <a:rPr lang="en-US" sz="2000" dirty="0">
                <a:latin typeface="Cambria" panose="02040503050406030204" pitchFamily="18" charset="0"/>
              </a:rPr>
              <a:t> fields (near the axis).</a:t>
            </a:r>
          </a:p>
          <a:p>
            <a:pPr>
              <a:spcBef>
                <a:spcPts val="1680"/>
              </a:spcBef>
            </a:pPr>
            <a:r>
              <a:rPr lang="en-US" sz="2000" dirty="0">
                <a:latin typeface="Cambria" panose="02040503050406030204" pitchFamily="18" charset="0"/>
              </a:rPr>
              <a:t>We can discover qualitatively new magnetic configurations for fusion.</a:t>
            </a:r>
          </a:p>
          <a:p>
            <a:pPr>
              <a:spcBef>
                <a:spcPts val="1680"/>
              </a:spcBef>
            </a:pP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57C0E-3D33-F642-BEA4-B2CD8D35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1D0CA-6394-3F43-B7F1-5651D7768B15}"/>
              </a:ext>
            </a:extLst>
          </p:cNvPr>
          <p:cNvSpPr txBox="1"/>
          <p:nvPr/>
        </p:nvSpPr>
        <p:spPr>
          <a:xfrm>
            <a:off x="27505" y="4507091"/>
            <a:ext cx="9116495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J Plasma Phys 84, 905840616 (2018)           J Plasma Phys 85, 905850103 (2019)           PPCF 61, 075001 (2019) arXiv:1909.08919              arXiv:1908.10253            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github.com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landreman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quasisymmetry</a:t>
            </a:r>
            <a:endParaRPr lang="en-US" sz="15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056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A982B3-2B72-CF4A-98A3-9FEA3281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Parameter space (independent variables)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857C35-4F4B-8248-8BF3-674FE551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770660"/>
            <a:ext cx="8229600" cy="3394472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Coil shapes: arbitrary 3D curves</a:t>
            </a:r>
          </a:p>
          <a:p>
            <a:r>
              <a:rPr lang="en-US" dirty="0">
                <a:latin typeface="Cambria" panose="02040503050406030204" pitchFamily="18" charset="0"/>
              </a:rPr>
              <a:t>Coil currents</a:t>
            </a:r>
          </a:p>
          <a:p>
            <a:r>
              <a:rPr lang="en-US" dirty="0">
                <a:latin typeface="Cambria" panose="02040503050406030204" pitchFamily="18" charset="0"/>
              </a:rPr>
              <a:t>Input parameters of the </a:t>
            </a:r>
            <a:r>
              <a:rPr lang="en-US" dirty="0" err="1">
                <a:latin typeface="Cambria" panose="02040503050406030204" pitchFamily="18" charset="0"/>
              </a:rPr>
              <a:t>Garren</a:t>
            </a:r>
            <a:r>
              <a:rPr lang="en-US" dirty="0">
                <a:latin typeface="Cambria" panose="02040503050406030204" pitchFamily="18" charset="0"/>
              </a:rPr>
              <a:t>-Boozer near-axis </a:t>
            </a:r>
            <a:r>
              <a:rPr lang="en-US" dirty="0" err="1">
                <a:latin typeface="Cambria" panose="02040503050406030204" pitchFamily="18" charset="0"/>
              </a:rPr>
              <a:t>quasisymmetry</a:t>
            </a:r>
            <a:r>
              <a:rPr lang="en-US" dirty="0">
                <a:latin typeface="Cambria" panose="02040503050406030204" pitchFamily="18" charset="0"/>
              </a:rPr>
              <a:t> equations: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Shape of magnetic axis (independent from the axis actually produced by coils!)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en-US" sz="1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BF17E0-C664-FA4C-B52C-96B7C18357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29322" y="3147167"/>
          <a:ext cx="276022" cy="40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87" name="Equation" r:id="rId3" imgW="139700" imgH="203200" progId="Equation.DSMT4">
                  <p:embed/>
                </p:oleObj>
              </mc:Choice>
              <mc:Fallback>
                <p:oleObj name="Equation" r:id="rId3" imgW="139700" imgH="203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DBF17E0-C664-FA4C-B52C-96B7C18357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9322" y="3147167"/>
                        <a:ext cx="276022" cy="40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7F33C91-6D9B-7A48-AC8D-EF0AD9C49D6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43934" y="3021235"/>
          <a:ext cx="4247755" cy="65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88" name="Equation" r:id="rId5" imgW="2146300" imgH="330200" progId="Equation.DSMT4">
                  <p:embed/>
                </p:oleObj>
              </mc:Choice>
              <mc:Fallback>
                <p:oleObj name="Equation" r:id="rId5" imgW="2146300" imgH="330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7F33C91-6D9B-7A48-AC8D-EF0AD9C49D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43934" y="3021235"/>
                        <a:ext cx="4247755" cy="655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79696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CED23-3E5F-E344-852D-A3276675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7D7DA-8447-3444-AC61-FAF3109F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231D05-BF4F-444F-BF87-DFC18B6E570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7325" y="574675"/>
          <a:ext cx="876935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611" name="Equation" r:id="rId3" imgW="4432300" imgH="1079500" progId="Equation.DSMT4">
                  <p:embed/>
                </p:oleObj>
              </mc:Choice>
              <mc:Fallback>
                <p:oleObj name="Equation" r:id="rId3" imgW="4432300" imgH="10795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3231D05-BF4F-444F-BF87-DFC18B6E5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325" y="574675"/>
                        <a:ext cx="8769350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6BFF929-6BF6-834C-8276-22188F85164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2981" y="2857848"/>
          <a:ext cx="4378036" cy="2186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612" name="Equation" r:id="rId5" imgW="3009900" imgH="1498600" progId="Equation.DSMT4">
                  <p:embed/>
                </p:oleObj>
              </mc:Choice>
              <mc:Fallback>
                <p:oleObj name="Equation" r:id="rId5" imgW="3009900" imgH="149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6BFF929-6BF6-834C-8276-22188F851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2981" y="2857848"/>
                        <a:ext cx="4378036" cy="2186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0B0FF5-874E-0846-9191-C9A612FE9B5A}"/>
              </a:ext>
            </a:extLst>
          </p:cNvPr>
          <p:cNvSpPr txBox="1"/>
          <p:nvPr/>
        </p:nvSpPr>
        <p:spPr>
          <a:xfrm>
            <a:off x="6118056" y="2784977"/>
            <a:ext cx="297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Differentiate </a:t>
            </a:r>
            <a:r>
              <a:rPr lang="en-US" dirty="0" err="1">
                <a:latin typeface="Cambria" panose="02040503050406030204" pitchFamily="18" charset="0"/>
              </a:rPr>
              <a:t>Biot</a:t>
            </a:r>
            <a:r>
              <a:rPr lang="en-US" dirty="0">
                <a:latin typeface="Cambria" panose="02040503050406030204" pitchFamily="18" charset="0"/>
              </a:rPr>
              <a:t>-Savart law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8E865E-C6E3-484B-B8D1-04D836F8294D}"/>
              </a:ext>
            </a:extLst>
          </p:cNvPr>
          <p:cNvCxnSpPr>
            <a:cxnSpLocks/>
          </p:cNvCxnSpPr>
          <p:nvPr/>
        </p:nvCxnSpPr>
        <p:spPr>
          <a:xfrm flipV="1">
            <a:off x="6310648" y="2292441"/>
            <a:ext cx="115910" cy="49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518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CA494C9-1EC3-A541-A2B4-DBE44EF32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49" y="852488"/>
            <a:ext cx="5695949" cy="35730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30EDDF-D0F0-9842-8077-05CEB44F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92"/>
            <a:ext cx="9105901" cy="5551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Combined coil + </a:t>
            </a:r>
            <a:r>
              <a:rPr lang="en-US" sz="2400" dirty="0" err="1"/>
              <a:t>quasisymmetry</a:t>
            </a:r>
            <a:r>
              <a:rPr lang="en-US" sz="2400" dirty="0"/>
              <a:t> optimization using analytic derivatives successfully achieves flux surfaces &amp; QA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5BD24-5807-7246-BF3D-957D38CFAEFF}"/>
              </a:ext>
            </a:extLst>
          </p:cNvPr>
          <p:cNvSpPr txBox="1"/>
          <p:nvPr/>
        </p:nvSpPr>
        <p:spPr>
          <a:xfrm>
            <a:off x="152400" y="4376059"/>
            <a:ext cx="4470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mbria" panose="02040503050406030204" pitchFamily="18" charset="0"/>
              </a:rPr>
              <a:t>Combined optimization takes &lt; 1 hour * 1 </a:t>
            </a:r>
            <a:r>
              <a:rPr lang="en-US" sz="1500" dirty="0" err="1">
                <a:latin typeface="Cambria" panose="02040503050406030204" pitchFamily="18" charset="0"/>
              </a:rPr>
              <a:t>cpu</a:t>
            </a:r>
            <a:r>
              <a:rPr lang="en-US" sz="1500" dirty="0">
                <a:latin typeface="Cambria" panose="02040503050406030204" pitchFamily="18" charset="0"/>
              </a:rPr>
              <a:t> in </a:t>
            </a:r>
            <a:r>
              <a:rPr lang="en-US" sz="1500" dirty="0" err="1">
                <a:latin typeface="Cambria" panose="02040503050406030204" pitchFamily="18" charset="0"/>
              </a:rPr>
              <a:t>Matlab</a:t>
            </a:r>
            <a:r>
              <a:rPr lang="en-US" sz="1500" dirty="0">
                <a:latin typeface="Cambria" panose="02040503050406030204" pitchFamily="18" charset="0"/>
              </a:rPr>
              <a:t> prototype code. Could surely be accelerated.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0B642-7EEB-0040-B0D6-2B5C6A4BC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747733"/>
            <a:ext cx="3060360" cy="2354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AB3281-EE75-074F-B033-1CD636950AEA}"/>
              </a:ext>
            </a:extLst>
          </p:cNvPr>
          <p:cNvSpPr txBox="1"/>
          <p:nvPr/>
        </p:nvSpPr>
        <p:spPr>
          <a:xfrm>
            <a:off x="7578436" y="1924794"/>
            <a:ext cx="132426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Good vacuum surfaces out to </a:t>
            </a:r>
            <a:r>
              <a:rPr lang="en-US" sz="1400" i="1" dirty="0">
                <a:latin typeface="Cambria" panose="02040503050406030204" pitchFamily="18" charset="0"/>
              </a:rPr>
              <a:t>A</a:t>
            </a:r>
            <a:r>
              <a:rPr lang="en-US" sz="1400" dirty="0">
                <a:latin typeface="Cambria" panose="02040503050406030204" pitchFamily="18" charset="0"/>
              </a:rPr>
              <a:t>=1.96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53CB47-C204-204E-BFAB-16C53797D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59"/>
          <a:stretch/>
        </p:blipFill>
        <p:spPr>
          <a:xfrm>
            <a:off x="5105400" y="3143088"/>
            <a:ext cx="4050959" cy="20004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9283E7-935F-F246-BC4C-AD1D1FF448AA}"/>
              </a:ext>
            </a:extLst>
          </p:cNvPr>
          <p:cNvSpPr txBox="1"/>
          <p:nvPr/>
        </p:nvSpPr>
        <p:spPr>
          <a:xfrm>
            <a:off x="7301345" y="3192939"/>
            <a:ext cx="180455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Good </a:t>
            </a:r>
            <a:r>
              <a:rPr lang="en-US" sz="1400" dirty="0" err="1">
                <a:latin typeface="Cambria" panose="02040503050406030204" pitchFamily="18" charset="0"/>
              </a:rPr>
              <a:t>quasisymmetry</a:t>
            </a:r>
            <a:r>
              <a:rPr lang="en-US" sz="1400" dirty="0">
                <a:latin typeface="Cambria" panose="02040503050406030204" pitchFamily="18" charset="0"/>
              </a:rPr>
              <a:t> in core</a:t>
            </a:r>
          </a:p>
        </p:txBody>
      </p:sp>
    </p:spTree>
    <p:extLst>
      <p:ext uri="{BB962C8B-B14F-4D97-AF65-F5344CB8AC3E}">
        <p14:creationId xmlns:p14="http://schemas.microsoft.com/office/powerpoint/2010/main" val="116278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omnigenity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latin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7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omnigenity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latin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0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5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6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7D6BCE4-DC7F-9A4A-8A26-70EBB2C992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7" name="Equation" r:id="rId8" imgW="4000500" imgH="292100" progId="Equation.DSMT4">
                  <p:embed/>
                </p:oleObj>
              </mc:Choice>
              <mc:Fallback>
                <p:oleObj name="Equation" r:id="rId8" imgW="4000500" imgH="2921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7D6BCE4-DC7F-9A4A-8A26-70EBB2C992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AF83C5D1-533E-2B45-B696-D13630F3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1" cy="557213"/>
          </a:xfrm>
        </p:spPr>
        <p:txBody>
          <a:bodyPr/>
          <a:lstStyle/>
          <a:p>
            <a:r>
              <a:rPr lang="en-US" sz="1800" dirty="0" err="1"/>
              <a:t>Garren</a:t>
            </a:r>
            <a:r>
              <a:rPr lang="en-US" sz="1800" dirty="0"/>
              <a:t> &amp; Boozer (1991): Write position vector </a:t>
            </a:r>
            <a:r>
              <a:rPr lang="en-US" sz="1800" b="1" dirty="0"/>
              <a:t>x</a:t>
            </a:r>
            <a:r>
              <a:rPr lang="en-US" sz="1800" dirty="0"/>
              <a:t> using axis’s </a:t>
            </a:r>
            <a:r>
              <a:rPr lang="en-US" sz="1800" dirty="0" err="1"/>
              <a:t>Frenet</a:t>
            </a:r>
            <a:r>
              <a:rPr lang="en-US" sz="1800" dirty="0"/>
              <a:t> frame, expand in small </a:t>
            </a:r>
            <a:r>
              <a:rPr lang="en-US" sz="1800" i="1" dirty="0"/>
              <a:t>r</a:t>
            </a:r>
            <a:endParaRPr lang="en-US" sz="18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6638C0F-66E3-F148-9F86-CD1117044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380182"/>
              </p:ext>
            </p:extLst>
          </p:nvPr>
        </p:nvGraphicFramePr>
        <p:xfrm>
          <a:off x="7397750" y="1592263"/>
          <a:ext cx="11699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8" name="Equation" r:id="rId10" imgW="812800" imgH="304800" progId="Equation.DSMT4">
                  <p:embed/>
                </p:oleObj>
              </mc:Choice>
              <mc:Fallback>
                <p:oleObj name="Equation" r:id="rId10" imgW="812800" imgH="304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F155ACE-96A8-E84D-834A-199A24F8F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7750" y="1592263"/>
                        <a:ext cx="11699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740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1" cy="557213"/>
          </a:xfrm>
        </p:spPr>
        <p:txBody>
          <a:bodyPr/>
          <a:lstStyle/>
          <a:p>
            <a:r>
              <a:rPr lang="en-US" sz="1800" dirty="0" err="1"/>
              <a:t>Garren</a:t>
            </a:r>
            <a:r>
              <a:rPr lang="en-US" sz="1800" dirty="0"/>
              <a:t> &amp; Boozer (1991): Write position vector </a:t>
            </a:r>
            <a:r>
              <a:rPr lang="en-US" sz="1800" b="1" dirty="0"/>
              <a:t>x</a:t>
            </a:r>
            <a:r>
              <a:rPr lang="en-US" sz="1800" dirty="0"/>
              <a:t> using axis’s </a:t>
            </a:r>
            <a:r>
              <a:rPr lang="en-US" sz="1800" dirty="0" err="1"/>
              <a:t>Frenet</a:t>
            </a:r>
            <a:r>
              <a:rPr lang="en-US" sz="1800" dirty="0"/>
              <a:t> frame, expand in small </a:t>
            </a:r>
            <a:r>
              <a:rPr lang="en-US" sz="1800" i="1" dirty="0"/>
              <a:t>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23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24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DC0EA1-EE0E-274F-B07F-C8C345605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08233"/>
              </p:ext>
            </p:extLst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25" name="Equation" r:id="rId8" imgW="4000500" imgH="292100" progId="Equation.DSMT4">
                  <p:embed/>
                </p:oleObj>
              </mc:Choice>
              <mc:Fallback>
                <p:oleObj name="Equation" r:id="rId8" imgW="40005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68659E-34A0-4240-AFA3-6710159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F155ACE-96A8-E84D-834A-199A24F8F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843452"/>
              </p:ext>
            </p:extLst>
          </p:nvPr>
        </p:nvGraphicFramePr>
        <p:xfrm>
          <a:off x="7397750" y="1592263"/>
          <a:ext cx="11699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26" name="Equation" r:id="rId10" imgW="812800" imgH="304800" progId="Equation.DSMT4">
                  <p:embed/>
                </p:oleObj>
              </mc:Choice>
              <mc:Fallback>
                <p:oleObj name="Equation" r:id="rId10" imgW="812800" imgH="304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721BFBA-5031-F047-896B-F5EE21418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7750" y="1592263"/>
                        <a:ext cx="11699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7530D34-F6F4-E847-907F-AFDC8BCAEF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026340"/>
              </p:ext>
            </p:extLst>
          </p:nvPr>
        </p:nvGraphicFramePr>
        <p:xfrm>
          <a:off x="422275" y="2124075"/>
          <a:ext cx="31781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27" name="Equation" r:id="rId12" imgW="2209800" imgH="292100" progId="Equation.DSMT4">
                  <p:embed/>
                </p:oleObj>
              </mc:Choice>
              <mc:Fallback>
                <p:oleObj name="Equation" r:id="rId12" imgW="2209800" imgH="2921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57001-88A3-F845-95B1-A450D5BA4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2275" y="2124075"/>
                        <a:ext cx="3178175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22D7B63-A453-4E42-9302-366C245863AF}"/>
              </a:ext>
            </a:extLst>
          </p:cNvPr>
          <p:cNvSpPr txBox="1"/>
          <p:nvPr/>
        </p:nvSpPr>
        <p:spPr>
          <a:xfrm>
            <a:off x="4547394" y="2150507"/>
            <a:ext cx="166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22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4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5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68659E-34A0-4240-AFA3-6710159C461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6" name="Equation" r:id="rId8" imgW="4000500" imgH="292100" progId="Equation.DSMT4">
                  <p:embed/>
                </p:oleObj>
              </mc:Choice>
              <mc:Fallback>
                <p:oleObj name="Equation" r:id="rId8" imgW="40005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68659E-34A0-4240-AFA3-6710159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857001-88A3-F845-95B1-A450D5BA448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2275" y="2124075"/>
          <a:ext cx="31781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7" name="Equation" r:id="rId10" imgW="2209800" imgH="292100" progId="Equation.DSMT4">
                  <p:embed/>
                </p:oleObj>
              </mc:Choice>
              <mc:Fallback>
                <p:oleObj name="Equation" r:id="rId10" imgW="2209800" imgH="2921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57001-88A3-F845-95B1-A450D5BA4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2275" y="2124075"/>
                        <a:ext cx="3178175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1FB723-CB73-5641-B0DB-7DB5318DCD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7825" y="2693738"/>
          <a:ext cx="3833813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8" name="Equation" r:id="rId12" imgW="2667000" imgH="876300" progId="Equation.DSMT4">
                  <p:embed/>
                </p:oleObj>
              </mc:Choice>
              <mc:Fallback>
                <p:oleObj name="Equation" r:id="rId12" imgW="2667000" imgH="8763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1FB723-CB73-5641-B0DB-7DB5318DC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7825" y="2693738"/>
                        <a:ext cx="3833813" cy="126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4255460-4FA9-E649-973B-78B73ECB06BB}"/>
              </a:ext>
            </a:extLst>
          </p:cNvPr>
          <p:cNvSpPr txBox="1"/>
          <p:nvPr/>
        </p:nvSpPr>
        <p:spPr>
          <a:xfrm>
            <a:off x="4547394" y="2150507"/>
            <a:ext cx="166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9867341-708B-6540-B942-8C82A9CE586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1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1800" kern="0"/>
              <a:t>Garren &amp; Boozer (1991): Write position vector </a:t>
            </a:r>
            <a:r>
              <a:rPr lang="en-US" sz="1800" b="1" kern="0"/>
              <a:t>x</a:t>
            </a:r>
            <a:r>
              <a:rPr lang="en-US" sz="1800" kern="0"/>
              <a:t> using axis’s Frenet frame, expand in small </a:t>
            </a:r>
            <a:r>
              <a:rPr lang="en-US" sz="1800" i="1" kern="0"/>
              <a:t>r</a:t>
            </a:r>
            <a:endParaRPr lang="en-US" sz="1800" kern="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D96A469-B959-B242-B104-724831040A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68350"/>
              </p:ext>
            </p:extLst>
          </p:nvPr>
        </p:nvGraphicFramePr>
        <p:xfrm>
          <a:off x="7397750" y="1592263"/>
          <a:ext cx="11699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69" name="Equation" r:id="rId14" imgW="812800" imgH="304800" progId="Equation.DSMT4">
                  <p:embed/>
                </p:oleObj>
              </mc:Choice>
              <mc:Fallback>
                <p:oleObj name="Equation" r:id="rId14" imgW="812800" imgH="304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F155ACE-96A8-E84D-834A-199A24F8F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97750" y="1592263"/>
                        <a:ext cx="11699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246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56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57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68659E-34A0-4240-AFA3-6710159C461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58" name="Equation" r:id="rId8" imgW="4000500" imgH="292100" progId="Equation.DSMT4">
                  <p:embed/>
                </p:oleObj>
              </mc:Choice>
              <mc:Fallback>
                <p:oleObj name="Equation" r:id="rId8" imgW="40005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68659E-34A0-4240-AFA3-6710159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857001-88A3-F845-95B1-A450D5BA448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22275" y="2124075"/>
          <a:ext cx="31781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59" name="Equation" r:id="rId10" imgW="2209800" imgH="292100" progId="Equation.DSMT4">
                  <p:embed/>
                </p:oleObj>
              </mc:Choice>
              <mc:Fallback>
                <p:oleObj name="Equation" r:id="rId10" imgW="2209800" imgH="2921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57001-88A3-F845-95B1-A450D5BA4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2275" y="2124075"/>
                        <a:ext cx="3178175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1FB723-CB73-5641-B0DB-7DB5318DCD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7825" y="2693738"/>
          <a:ext cx="3833813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60" name="Equation" r:id="rId12" imgW="2667000" imgH="876300" progId="Equation.DSMT4">
                  <p:embed/>
                </p:oleObj>
              </mc:Choice>
              <mc:Fallback>
                <p:oleObj name="Equation" r:id="rId12" imgW="2667000" imgH="8763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1FB723-CB73-5641-B0DB-7DB5318DC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7825" y="2693738"/>
                        <a:ext cx="3833813" cy="126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6AB05F7-75B1-774D-BB95-8A6019FE494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99063" y="2933700"/>
          <a:ext cx="35052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61" name="Equation" r:id="rId14" imgW="2438400" imgH="838200" progId="Equation.DSMT4">
                  <p:embed/>
                </p:oleObj>
              </mc:Choice>
              <mc:Fallback>
                <p:oleObj name="Equation" r:id="rId14" imgW="2438400" imgH="838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6AB05F7-75B1-774D-BB95-8A6019FE4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99063" y="2933700"/>
                        <a:ext cx="35052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29867341-708B-6540-B942-8C82A9CE586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1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1800" kern="0"/>
              <a:t>Garren &amp; Boozer (1991): Write position vector </a:t>
            </a:r>
            <a:r>
              <a:rPr lang="en-US" sz="1800" b="1" kern="0"/>
              <a:t>x</a:t>
            </a:r>
            <a:r>
              <a:rPr lang="en-US" sz="1800" kern="0"/>
              <a:t> using axis’s Frenet frame, expand in small </a:t>
            </a:r>
            <a:r>
              <a:rPr lang="en-US" sz="1800" i="1" kern="0"/>
              <a:t>r</a:t>
            </a:r>
            <a:endParaRPr lang="en-US" sz="1800" kern="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BF986B3-D2E5-604F-8D65-E67FB0C1F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68350"/>
              </p:ext>
            </p:extLst>
          </p:nvPr>
        </p:nvGraphicFramePr>
        <p:xfrm>
          <a:off x="7397750" y="1592263"/>
          <a:ext cx="11699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662" name="Equation" r:id="rId16" imgW="812800" imgH="304800" progId="Equation.DSMT4">
                  <p:embed/>
                </p:oleObj>
              </mc:Choice>
              <mc:Fallback>
                <p:oleObj name="Equation" r:id="rId16" imgW="812800" imgH="304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F155ACE-96A8-E84D-834A-199A24F8F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97750" y="1592263"/>
                        <a:ext cx="11699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3224F04-62F9-2D4F-B7FC-B140576EBC8A}"/>
              </a:ext>
            </a:extLst>
          </p:cNvPr>
          <p:cNvSpPr txBox="1"/>
          <p:nvPr/>
        </p:nvSpPr>
        <p:spPr>
          <a:xfrm>
            <a:off x="4547394" y="2150507"/>
            <a:ext cx="166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026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4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5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68659E-34A0-4240-AFA3-6710159C4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55350"/>
              </p:ext>
            </p:extLst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6" name="Equation" r:id="rId8" imgW="4000500" imgH="292100" progId="Equation.DSMT4">
                  <p:embed/>
                </p:oleObj>
              </mc:Choice>
              <mc:Fallback>
                <p:oleObj name="Equation" r:id="rId8" imgW="40005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857001-88A3-F845-95B1-A450D5BA4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895266"/>
              </p:ext>
            </p:extLst>
          </p:nvPr>
        </p:nvGraphicFramePr>
        <p:xfrm>
          <a:off x="422275" y="2124075"/>
          <a:ext cx="31781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7" name="Equation" r:id="rId10" imgW="2209800" imgH="292100" progId="Equation.DSMT4">
                  <p:embed/>
                </p:oleObj>
              </mc:Choice>
              <mc:Fallback>
                <p:oleObj name="Equation" r:id="rId10" imgW="22098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68659E-34A0-4240-AFA3-6710159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2275" y="2124075"/>
                        <a:ext cx="3178175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1FB723-CB73-5641-B0DB-7DB5318DC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435757"/>
              </p:ext>
            </p:extLst>
          </p:nvPr>
        </p:nvGraphicFramePr>
        <p:xfrm>
          <a:off x="377825" y="2693738"/>
          <a:ext cx="3833813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8" name="Equation" r:id="rId12" imgW="2667000" imgH="876300" progId="Equation.DSMT4">
                  <p:embed/>
                </p:oleObj>
              </mc:Choice>
              <mc:Fallback>
                <p:oleObj name="Equation" r:id="rId12" imgW="2667000" imgH="8763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57001-88A3-F845-95B1-A450D5BA4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7825" y="2693738"/>
                        <a:ext cx="3833813" cy="126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6AB05F7-75B1-774D-BB95-8A6019FE4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254216"/>
              </p:ext>
            </p:extLst>
          </p:nvPr>
        </p:nvGraphicFramePr>
        <p:xfrm>
          <a:off x="5199063" y="2933700"/>
          <a:ext cx="35052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99" name="Equation" r:id="rId14" imgW="2438400" imgH="838200" progId="Equation.DSMT4">
                  <p:embed/>
                </p:oleObj>
              </mc:Choice>
              <mc:Fallback>
                <p:oleObj name="Equation" r:id="rId14" imgW="2438400" imgH="838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1FB723-CB73-5641-B0DB-7DB5318DCD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99063" y="2933700"/>
                        <a:ext cx="35052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C06D64C-3A54-3C41-9517-4477A0CF44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847080"/>
              </p:ext>
            </p:extLst>
          </p:nvPr>
        </p:nvGraphicFramePr>
        <p:xfrm>
          <a:off x="361950" y="4441825"/>
          <a:ext cx="848201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00" name="Equation" r:id="rId16" imgW="5905500" imgH="419100" progId="Equation.DSMT4">
                  <p:embed/>
                </p:oleObj>
              </mc:Choice>
              <mc:Fallback>
                <p:oleObj name="Equation" r:id="rId16" imgW="5905500" imgH="4191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6AB05F7-75B1-774D-BB95-8A6019FE4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1950" y="4441825"/>
                        <a:ext cx="8482013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29867341-708B-6540-B942-8C82A9CE586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1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1800" kern="0"/>
              <a:t>Garren &amp; Boozer (1991): Write position vector </a:t>
            </a:r>
            <a:r>
              <a:rPr lang="en-US" sz="1800" b="1" kern="0"/>
              <a:t>x</a:t>
            </a:r>
            <a:r>
              <a:rPr lang="en-US" sz="1800" kern="0"/>
              <a:t> using axis’s Frenet frame, expand in small </a:t>
            </a:r>
            <a:r>
              <a:rPr lang="en-US" sz="1800" i="1" kern="0"/>
              <a:t>r</a:t>
            </a:r>
            <a:endParaRPr lang="en-US" sz="1800" kern="0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A6AA055-5219-634E-AF79-018DA104F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68350"/>
              </p:ext>
            </p:extLst>
          </p:nvPr>
        </p:nvGraphicFramePr>
        <p:xfrm>
          <a:off x="7397750" y="1592263"/>
          <a:ext cx="11699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01" name="Equation" r:id="rId18" imgW="812800" imgH="304800" progId="Equation.DSMT4">
                  <p:embed/>
                </p:oleObj>
              </mc:Choice>
              <mc:Fallback>
                <p:oleObj name="Equation" r:id="rId18" imgW="812800" imgH="304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F155ACE-96A8-E84D-834A-199A24F8F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97750" y="1592263"/>
                        <a:ext cx="11699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F8170B9-6113-FD47-AB82-7E5ED0525B51}"/>
              </a:ext>
            </a:extLst>
          </p:cNvPr>
          <p:cNvSpPr txBox="1"/>
          <p:nvPr/>
        </p:nvSpPr>
        <p:spPr>
          <a:xfrm>
            <a:off x="4547394" y="2150507"/>
            <a:ext cx="166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060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C667-C7CB-0F46-9DBC-E899AF8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16" y="0"/>
            <a:ext cx="8607384" cy="557213"/>
          </a:xfrm>
        </p:spPr>
        <p:txBody>
          <a:bodyPr/>
          <a:lstStyle/>
          <a:p>
            <a:r>
              <a:rPr lang="en-US" sz="2400" dirty="0" err="1"/>
              <a:t>Garren</a:t>
            </a:r>
            <a:r>
              <a:rPr lang="en-US" sz="2400" dirty="0"/>
              <a:t> &amp; Boozer’s equations yield a practical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189F8-1A6E-6647-B9CF-DC8F93C9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16" y="571087"/>
            <a:ext cx="8759784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u="sng" dirty="0">
                <a:latin typeface="Cambria" panose="02040503050406030204" pitchFamily="18" charset="0"/>
              </a:rPr>
              <a:t>Inputs: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Shape of the magnetic axis, with 𝜅 ≠ 0. (Determines QA vs QH.)</a:t>
            </a:r>
          </a:p>
          <a:p>
            <a:r>
              <a:rPr lang="en-US" sz="2100" dirty="0">
                <a:latin typeface="Cambria" panose="02040503050406030204" pitchFamily="18" charset="0"/>
              </a:rPr>
              <a:t>3 real numbers:</a:t>
            </a:r>
          </a:p>
          <a:p>
            <a:pPr lvl="1"/>
            <a:r>
              <a:rPr lang="en-US" sz="1800" i="1" dirty="0">
                <a:latin typeface="Cambria" panose="02040503050406030204" pitchFamily="18" charset="0"/>
              </a:rPr>
              <a:t>I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: Current density on the axis. (Usually 0).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𝜎(0): Rotation of the elliptical flux surfaces at toroidal angle=0.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    , which controls elongation and field strength: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(Pressure doesn’t matter to this order.)</a:t>
            </a:r>
            <a:endParaRPr 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1142D3-E06F-C54E-8419-6C06902D2D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4470" y="2412875"/>
          <a:ext cx="213122" cy="31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57" name="Equation" r:id="rId4" imgW="139700" imgH="203200" progId="Equation.DSMT4">
                  <p:embed/>
                </p:oleObj>
              </mc:Choice>
              <mc:Fallback>
                <p:oleObj name="Equation" r:id="rId4" imgW="139700" imgH="203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1142D3-E06F-C54E-8419-6C06902D2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4470" y="2412875"/>
                        <a:ext cx="213122" cy="311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1BF4E4-7C01-A548-9961-4841170ACD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384952"/>
              </p:ext>
            </p:extLst>
          </p:nvPr>
        </p:nvGraphicFramePr>
        <p:xfrm>
          <a:off x="5775408" y="2328100"/>
          <a:ext cx="32797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58" name="Equation" r:id="rId6" imgW="2146300" imgH="330200" progId="Equation.DSMT4">
                  <p:embed/>
                </p:oleObj>
              </mc:Choice>
              <mc:Fallback>
                <p:oleObj name="Equation" r:id="rId6" imgW="2146300" imgH="330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52CC1D-984A-684D-B488-20EED54F3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5408" y="2328100"/>
                        <a:ext cx="327977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0085DA3-647F-F74E-90DC-D275525A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414620"/>
            <a:ext cx="4932124" cy="12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F8295-4E57-4948-AF38-555AB92EC7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9"/>
          <a:stretch/>
        </p:blipFill>
        <p:spPr>
          <a:xfrm>
            <a:off x="5320345" y="3289946"/>
            <a:ext cx="3823655" cy="1382887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F39B64C-D463-204F-86EF-75FAEBBCD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97780"/>
              </p:ext>
            </p:extLst>
          </p:nvPr>
        </p:nvGraphicFramePr>
        <p:xfrm>
          <a:off x="312738" y="4733925"/>
          <a:ext cx="32258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59" name="Equation" r:id="rId10" imgW="2108200" imgH="190500" progId="Equation.DSMT4">
                  <p:embed/>
                </p:oleObj>
              </mc:Choice>
              <mc:Fallback>
                <p:oleObj name="Equation" r:id="rId10" imgW="2108200" imgH="1905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D2A0220-6FDB-8147-92DE-DCAA6FE4A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738" y="4733925"/>
                        <a:ext cx="3225800" cy="2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BD6B8D-D554-5247-8496-B9ED8A0135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987725"/>
              </p:ext>
            </p:extLst>
          </p:nvPr>
        </p:nvGraphicFramePr>
        <p:xfrm>
          <a:off x="5338763" y="4733925"/>
          <a:ext cx="3751262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60" name="Equation" r:id="rId12" imgW="2451100" imgH="203200" progId="Equation.DSMT4">
                  <p:embed/>
                </p:oleObj>
              </mc:Choice>
              <mc:Fallback>
                <p:oleObj name="Equation" r:id="rId12" imgW="2451100" imgH="2032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ABF6A30-42BB-BD47-B6E4-5248D566C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38763" y="4733925"/>
                        <a:ext cx="3751262" cy="30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97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FA6103-F5A8-854B-AFEE-815405C3C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08" y="49828"/>
            <a:ext cx="9034791" cy="3394472"/>
          </a:xfrm>
        </p:spPr>
        <p:txBody>
          <a:bodyPr/>
          <a:lstStyle/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Advantages of </a:t>
            </a:r>
            <a:r>
              <a:rPr lang="en-US" sz="2000" dirty="0" err="1">
                <a:latin typeface="Cambria" panose="02040503050406030204" pitchFamily="18" charset="0"/>
              </a:rPr>
              <a:t>stellarators</a:t>
            </a:r>
            <a:r>
              <a:rPr lang="en-US" sz="2000" dirty="0">
                <a:latin typeface="Cambria" panose="02040503050406030204" pitchFamily="18" charset="0"/>
              </a:rPr>
              <a:t>: steady-state, no disruptions, no power recirculated for current drive, no Greenwald limit, don’t rely on plasma for confinement.</a:t>
            </a:r>
          </a:p>
          <a:p>
            <a:pPr>
              <a:spcBef>
                <a:spcPts val="1464"/>
              </a:spcBef>
            </a:pPr>
            <a:endParaRPr lang="en-US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16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4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C667-C7CB-0F46-9DBC-E899AF8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16" y="0"/>
            <a:ext cx="8607384" cy="557213"/>
          </a:xfrm>
        </p:spPr>
        <p:txBody>
          <a:bodyPr/>
          <a:lstStyle/>
          <a:p>
            <a:r>
              <a:rPr lang="en-US" sz="2400" dirty="0" err="1"/>
              <a:t>Garren</a:t>
            </a:r>
            <a:r>
              <a:rPr lang="en-US" sz="2400" dirty="0"/>
              <a:t> &amp; Boozer’s equations yield a practical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189F8-1A6E-6647-B9CF-DC8F93C9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16" y="571087"/>
            <a:ext cx="8759784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u="sng" dirty="0">
                <a:latin typeface="Cambria" panose="02040503050406030204" pitchFamily="18" charset="0"/>
              </a:rPr>
              <a:t>Inputs: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Shape of the magnetic axis, with 𝜅 ≠ 0. (Determines QA vs QH.)</a:t>
            </a:r>
          </a:p>
          <a:p>
            <a:r>
              <a:rPr lang="en-US" sz="2100" dirty="0">
                <a:latin typeface="Cambria" panose="02040503050406030204" pitchFamily="18" charset="0"/>
              </a:rPr>
              <a:t>3 real numbers:</a:t>
            </a:r>
          </a:p>
          <a:p>
            <a:pPr lvl="1"/>
            <a:r>
              <a:rPr lang="en-US" sz="1800" i="1" dirty="0">
                <a:latin typeface="Cambria" panose="02040503050406030204" pitchFamily="18" charset="0"/>
              </a:rPr>
              <a:t>I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: Current density on the axis. (Usually 0).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𝜎(0): Rotation of the elliptical flux surfaces at toroidal angle=0.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    , which controls elongation and field strength: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(Pressure doesn’t matter to this order.)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Theorem: Given this data, a unique 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1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quasisymmetric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 solution exists.</a:t>
            </a:r>
            <a:endParaRPr 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6D8E-F486-5C46-9F9F-C4DEC077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52CC1D-984A-684D-B488-20EED54F3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48264"/>
              </p:ext>
            </p:extLst>
          </p:nvPr>
        </p:nvGraphicFramePr>
        <p:xfrm>
          <a:off x="5775408" y="2328100"/>
          <a:ext cx="32797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445" name="Equation" r:id="rId4" imgW="2146300" imgH="330200" progId="Equation.DSMT4">
                  <p:embed/>
                </p:oleObj>
              </mc:Choice>
              <mc:Fallback>
                <p:oleObj name="Equation" r:id="rId4" imgW="2146300" imgH="330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52CC1D-984A-684D-B488-20EED54F3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5408" y="2328100"/>
                        <a:ext cx="327977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1142D3-E06F-C54E-8419-6C06902D2D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4470" y="2412875"/>
          <a:ext cx="213122" cy="31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446" name="Equation" r:id="rId6" imgW="139700" imgH="203200" progId="Equation.DSMT4">
                  <p:embed/>
                </p:oleObj>
              </mc:Choice>
              <mc:Fallback>
                <p:oleObj name="Equation" r:id="rId6" imgW="139700" imgH="203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1142D3-E06F-C54E-8419-6C06902D2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4470" y="2412875"/>
                        <a:ext cx="213122" cy="311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1044CE2-DE97-BA4C-811C-6B5ED8B40A38}"/>
              </a:ext>
            </a:extLst>
          </p:cNvPr>
          <p:cNvSpPr txBox="1"/>
          <p:nvPr/>
        </p:nvSpPr>
        <p:spPr>
          <a:xfrm>
            <a:off x="27505" y="4529393"/>
            <a:ext cx="9116495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ML, Sengupta, &amp; Plunk, </a:t>
            </a:r>
            <a:r>
              <a:rPr lang="en-US" sz="1500" i="1" dirty="0">
                <a:solidFill>
                  <a:srgbClr val="0000FF"/>
                </a:solidFill>
                <a:latin typeface="Cambria"/>
                <a:cs typeface="Cambria"/>
              </a:rPr>
              <a:t>J Plasma Phys 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85, 905850103 (2019)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48F18-56E9-E749-9122-C16FB7608FAB}"/>
              </a:ext>
            </a:extLst>
          </p:cNvPr>
          <p:cNvSpPr/>
          <p:nvPr/>
        </p:nvSpPr>
        <p:spPr>
          <a:xfrm>
            <a:off x="1430977" y="3668196"/>
            <a:ext cx="7309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/>
            <a:r>
              <a:rPr lang="en-US" dirty="0">
                <a:latin typeface="Cambria" panose="02040503050406030204" pitchFamily="18" charset="0"/>
              </a:rPr>
              <a:t>⟹ The size of the space of configurations that are </a:t>
            </a:r>
            <a:r>
              <a:rPr lang="en-US" dirty="0" err="1">
                <a:latin typeface="Cambria" panose="02040503050406030204" pitchFamily="18" charset="0"/>
              </a:rPr>
              <a:t>quasisymmetric</a:t>
            </a:r>
            <a:r>
              <a:rPr lang="en-US" dirty="0">
                <a:latin typeface="Cambria" panose="02040503050406030204" pitchFamily="18" charset="0"/>
              </a:rPr>
              <a:t> to </a:t>
            </a:r>
            <a:r>
              <a:rPr lang="en-US" i="1" dirty="0">
                <a:latin typeface="Cambria" panose="02040503050406030204" pitchFamily="18" charset="0"/>
              </a:rPr>
              <a:t>O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>
                <a:latin typeface="Cambria" panose="02040503050406030204" pitchFamily="18" charset="0"/>
              </a:rPr>
              <a:t>r</a:t>
            </a:r>
            <a:r>
              <a:rPr lang="en-US" dirty="0">
                <a:latin typeface="Cambria" panose="02040503050406030204" pitchFamily="18" charset="0"/>
              </a:rPr>
              <a:t>) is precisely understood.</a:t>
            </a:r>
          </a:p>
        </p:txBody>
      </p:sp>
    </p:spTree>
    <p:extLst>
      <p:ext uri="{BB962C8B-B14F-4D97-AF65-F5344CB8AC3E}">
        <p14:creationId xmlns:p14="http://schemas.microsoft.com/office/powerpoint/2010/main" val="3796611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C667-C7CB-0F46-9DBC-E899AF8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16" y="0"/>
            <a:ext cx="8607384" cy="557213"/>
          </a:xfrm>
        </p:spPr>
        <p:txBody>
          <a:bodyPr/>
          <a:lstStyle/>
          <a:p>
            <a:r>
              <a:rPr lang="en-US" sz="2400" dirty="0" err="1"/>
              <a:t>Garren</a:t>
            </a:r>
            <a:r>
              <a:rPr lang="en-US" sz="2400" dirty="0"/>
              <a:t> &amp; Boozer’s equations yield a practical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189F8-1A6E-6647-B9CF-DC8F93C9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16" y="571087"/>
            <a:ext cx="8759784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u="sng" dirty="0">
                <a:latin typeface="Cambria" panose="02040503050406030204" pitchFamily="18" charset="0"/>
              </a:rPr>
              <a:t>Inputs: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Shape of the magnetic axis, with 𝜅 ≠ 0. (Determines QA vs QH.)</a:t>
            </a:r>
          </a:p>
          <a:p>
            <a:r>
              <a:rPr lang="en-US" sz="2100" dirty="0">
                <a:latin typeface="Cambria" panose="02040503050406030204" pitchFamily="18" charset="0"/>
              </a:rPr>
              <a:t>3 real numbers:</a:t>
            </a:r>
          </a:p>
          <a:p>
            <a:pPr lvl="1"/>
            <a:r>
              <a:rPr lang="en-US" sz="1800" i="1" dirty="0">
                <a:latin typeface="Cambria" panose="02040503050406030204" pitchFamily="18" charset="0"/>
              </a:rPr>
              <a:t>I</a:t>
            </a:r>
            <a:r>
              <a:rPr lang="en-US" sz="1800" baseline="-25000" dirty="0">
                <a:latin typeface="Cambria" panose="02040503050406030204" pitchFamily="18" charset="0"/>
              </a:rPr>
              <a:t>2</a:t>
            </a:r>
            <a:r>
              <a:rPr lang="en-US" sz="1800" dirty="0">
                <a:latin typeface="Cambria" panose="02040503050406030204" pitchFamily="18" charset="0"/>
              </a:rPr>
              <a:t>: Current density on the axis. (Usually 0).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𝜎(0): Rotation of the elliptical flux surfaces at toroidal angle=0.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</a:rPr>
              <a:t>    , which controls elongation and field strength: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(Pressure doesn’t matter to this order.)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Theorem: Given this data, a unique 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1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quasisymmetric</a:t>
            </a:r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</a:rPr>
              <a:t> solution exists.</a:t>
            </a:r>
            <a:endParaRPr lang="en-US" sz="12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en-US" sz="12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100" u="sng" dirty="0">
                <a:latin typeface="Cambria" panose="02040503050406030204" pitchFamily="18" charset="0"/>
              </a:rPr>
              <a:t>Outputs:</a:t>
            </a:r>
          </a:p>
          <a:p>
            <a:r>
              <a:rPr lang="en-US" sz="2100" dirty="0">
                <a:latin typeface="Cambria" panose="02040503050406030204" pitchFamily="18" charset="0"/>
              </a:rPr>
              <a:t>Shape of the surfaces around the axis. (Elongation &amp; rotation of ellipses.)</a:t>
            </a:r>
          </a:p>
          <a:p>
            <a:r>
              <a:rPr lang="en-US" sz="2100" dirty="0">
                <a:latin typeface="Cambria" panose="02040503050406030204" pitchFamily="18" charset="0"/>
              </a:rPr>
              <a:t>Rotational transform on axis.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A6D8E-F486-5C46-9F9F-C4DEC077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1142D3-E06F-C54E-8419-6C06902D2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961876"/>
              </p:ext>
            </p:extLst>
          </p:nvPr>
        </p:nvGraphicFramePr>
        <p:xfrm>
          <a:off x="1034470" y="2412875"/>
          <a:ext cx="213122" cy="311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04" name="Equation" r:id="rId4" imgW="139700" imgH="203200" progId="Equation.DSMT4">
                  <p:embed/>
                </p:oleObj>
              </mc:Choice>
              <mc:Fallback>
                <p:oleObj name="Equation" r:id="rId4" imgW="139700" imgH="203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1142D3-E06F-C54E-8419-6C06902D2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4470" y="2412875"/>
                        <a:ext cx="213122" cy="311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7F2D8A7-4CED-0A41-9EC3-A23EFBE871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0866"/>
              </p:ext>
            </p:extLst>
          </p:nvPr>
        </p:nvGraphicFramePr>
        <p:xfrm>
          <a:off x="5775408" y="2328100"/>
          <a:ext cx="32797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05" name="Equation" r:id="rId6" imgW="2146300" imgH="330200" progId="Equation.DSMT4">
                  <p:embed/>
                </p:oleObj>
              </mc:Choice>
              <mc:Fallback>
                <p:oleObj name="Equation" r:id="rId6" imgW="2146300" imgH="330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52CC1D-984A-684D-B488-20EED54F3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5408" y="2328100"/>
                        <a:ext cx="327977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518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797" y="0"/>
            <a:ext cx="7601203" cy="557213"/>
          </a:xfrm>
        </p:spPr>
        <p:txBody>
          <a:bodyPr/>
          <a:lstStyle/>
          <a:p>
            <a:r>
              <a:rPr lang="en-US" sz="2700" dirty="0"/>
              <a:t>Example construction: quasi-</a:t>
            </a:r>
            <a:r>
              <a:rPr lang="en-US" sz="2700" dirty="0" err="1"/>
              <a:t>axisymmetry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282205"/>
              </p:ext>
            </p:extLst>
          </p:nvPr>
        </p:nvGraphicFramePr>
        <p:xfrm>
          <a:off x="1504950" y="649288"/>
          <a:ext cx="427513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89" name="Equation" r:id="rId3" imgW="2717800" imgH="571500" progId="Equation.DSMT4">
                  <p:embed/>
                </p:oleObj>
              </mc:Choice>
              <mc:Fallback>
                <p:oleObj name="Equation" r:id="rId3" imgW="27178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4950" y="649288"/>
                        <a:ext cx="4275138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041" y="651795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E9A8E-F88E-EE4F-8E59-324FE80FBC73}"/>
              </a:ext>
            </a:extLst>
          </p:cNvPr>
          <p:cNvGrpSpPr/>
          <p:nvPr/>
        </p:nvGrpSpPr>
        <p:grpSpPr>
          <a:xfrm>
            <a:off x="3943430" y="1867771"/>
            <a:ext cx="5062863" cy="3004305"/>
            <a:chOff x="262106" y="2263587"/>
            <a:chExt cx="4646072" cy="2756981"/>
          </a:xfrm>
        </p:grpSpPr>
        <p:pic>
          <p:nvPicPr>
            <p:cNvPr id="7" name="Picture 6" descr="m20180404_02_plotQuasisymmetricSolutionForPaperII_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06" y="2303025"/>
              <a:ext cx="4646072" cy="271754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62106" y="2263587"/>
              <a:ext cx="520657" cy="377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038FC4-40C6-D64C-AC9E-96957B040835}"/>
              </a:ext>
            </a:extLst>
          </p:cNvPr>
          <p:cNvGrpSpPr/>
          <p:nvPr/>
        </p:nvGrpSpPr>
        <p:grpSpPr>
          <a:xfrm>
            <a:off x="0" y="1992196"/>
            <a:ext cx="3751699" cy="3160525"/>
            <a:chOff x="5094523" y="2032746"/>
            <a:chExt cx="3714108" cy="3128857"/>
          </a:xfrm>
        </p:grpSpPr>
        <p:pic>
          <p:nvPicPr>
            <p:cNvPr id="12" name="Picture 11" descr="m20180404_02_plotQuasisymmetricSolutionForPaperII_b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531" y="2032746"/>
              <a:ext cx="3609100" cy="312885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094523" y="2047779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6954" y="1775654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3B12637-14E1-BC4B-94A3-9241E31EA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444095"/>
              </p:ext>
            </p:extLst>
          </p:nvPr>
        </p:nvGraphicFramePr>
        <p:xfrm>
          <a:off x="7880815" y="705219"/>
          <a:ext cx="915988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90" name="Equation" r:id="rId7" imgW="584200" imgH="203200" progId="Equation.DSMT4">
                  <p:embed/>
                </p:oleObj>
              </mc:Choice>
              <mc:Fallback>
                <p:oleObj name="Equation" r:id="rId7" imgW="584200" imgH="203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80815" y="705219"/>
                        <a:ext cx="915988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2A2D274-9978-C745-8220-1A7611B3D9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881080"/>
              </p:ext>
            </p:extLst>
          </p:nvPr>
        </p:nvGraphicFramePr>
        <p:xfrm>
          <a:off x="6412342" y="649973"/>
          <a:ext cx="9366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91" name="Equation" r:id="rId9" imgW="596900" imgH="546100" progId="Equation.DSMT4">
                  <p:embed/>
                </p:oleObj>
              </mc:Choice>
              <mc:Fallback>
                <p:oleObj name="Equation" r:id="rId9" imgW="596900" imgH="5461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3B12637-14E1-BC4B-94A3-9241E31EA4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12342" y="649973"/>
                        <a:ext cx="936625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73E90EB-F17E-1D4A-A868-8A305A79483B}"/>
              </a:ext>
            </a:extLst>
          </p:cNvPr>
          <p:cNvSpPr txBox="1"/>
          <p:nvPr/>
        </p:nvSpPr>
        <p:spPr>
          <a:xfrm>
            <a:off x="352203" y="1445791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Plug in </a:t>
            </a:r>
            <a:r>
              <a:rPr lang="en-US" i="1" dirty="0">
                <a:latin typeface="Cambria"/>
                <a:cs typeface="Cambria"/>
              </a:rPr>
              <a:t>r</a:t>
            </a:r>
            <a:r>
              <a:rPr lang="en-US" dirty="0">
                <a:latin typeface="Cambria"/>
                <a:cs typeface="Cambria"/>
              </a:rPr>
              <a:t> = 0.1 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F253F-5A9F-2D4B-97C3-A6688064235D}"/>
              </a:ext>
            </a:extLst>
          </p:cNvPr>
          <p:cNvSpPr txBox="1"/>
          <p:nvPr/>
        </p:nvSpPr>
        <p:spPr>
          <a:xfrm>
            <a:off x="106071" y="3235885"/>
            <a:ext cx="3652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21A87F-0CC0-F346-8277-6FE711D85E04}"/>
              </a:ext>
            </a:extLst>
          </p:cNvPr>
          <p:cNvSpPr txBox="1"/>
          <p:nvPr/>
        </p:nvSpPr>
        <p:spPr>
          <a:xfrm>
            <a:off x="2027894" y="4945564"/>
            <a:ext cx="3652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AECE6-79E8-F04C-A76F-648C32BDDCB0}"/>
              </a:ext>
            </a:extLst>
          </p:cNvPr>
          <p:cNvSpPr txBox="1"/>
          <p:nvPr/>
        </p:nvSpPr>
        <p:spPr>
          <a:xfrm>
            <a:off x="2087573" y="4844944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R [m]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BFBA0-BCE2-C845-A234-4238A8685B6C}"/>
              </a:ext>
            </a:extLst>
          </p:cNvPr>
          <p:cNvSpPr txBox="1"/>
          <p:nvPr/>
        </p:nvSpPr>
        <p:spPr>
          <a:xfrm>
            <a:off x="-21192" y="3264681"/>
            <a:ext cx="59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Z [m]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735AF0-BAD2-5148-BE36-391AACA884D6}"/>
              </a:ext>
            </a:extLst>
          </p:cNvPr>
          <p:cNvSpPr txBox="1"/>
          <p:nvPr/>
        </p:nvSpPr>
        <p:spPr>
          <a:xfrm>
            <a:off x="8338809" y="1735371"/>
            <a:ext cx="667484" cy="543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E83495-C86B-6E46-8926-9EDF26FFBB4F}"/>
              </a:ext>
            </a:extLst>
          </p:cNvPr>
          <p:cNvSpPr txBox="1"/>
          <p:nvPr/>
        </p:nvSpPr>
        <p:spPr>
          <a:xfrm>
            <a:off x="8338809" y="196032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[T]</a:t>
            </a:r>
          </a:p>
        </p:txBody>
      </p:sp>
    </p:spTree>
    <p:extLst>
      <p:ext uri="{BB962C8B-B14F-4D97-AF65-F5344CB8AC3E}">
        <p14:creationId xmlns:p14="http://schemas.microsoft.com/office/powerpoint/2010/main" val="1055813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383092"/>
              </p:ext>
            </p:extLst>
          </p:nvPr>
        </p:nvGraphicFramePr>
        <p:xfrm>
          <a:off x="1783399" y="649973"/>
          <a:ext cx="371633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020" name="Equation" r:id="rId4" imgW="2362200" imgH="571500" progId="Equation.DSMT4">
                  <p:embed/>
                </p:oleObj>
              </mc:Choice>
              <mc:Fallback>
                <p:oleObj name="Equation" r:id="rId4" imgW="23622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3399" y="649973"/>
                        <a:ext cx="3716337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3B12637-14E1-BC4B-94A3-9241E31EA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186301"/>
              </p:ext>
            </p:extLst>
          </p:nvPr>
        </p:nvGraphicFramePr>
        <p:xfrm>
          <a:off x="6923088" y="730734"/>
          <a:ext cx="91757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021" name="Equation" r:id="rId6" imgW="584200" imgH="482600" progId="Equation.DSMT4">
                  <p:embed/>
                </p:oleObj>
              </mc:Choice>
              <mc:Fallback>
                <p:oleObj name="Equation" r:id="rId6" imgW="584200" imgH="482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3B12637-14E1-BC4B-94A3-9241E31EA4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3088" y="730734"/>
                        <a:ext cx="917575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30" y="0"/>
            <a:ext cx="8958470" cy="557213"/>
          </a:xfrm>
        </p:spPr>
        <p:txBody>
          <a:bodyPr/>
          <a:lstStyle/>
          <a:p>
            <a:r>
              <a:rPr lang="en-US" sz="2000" dirty="0"/>
              <a:t>The construction can be verified by running an MHD equilibrium code (VMEC) </a:t>
            </a:r>
            <a:br>
              <a:rPr lang="en-US" sz="2000" dirty="0"/>
            </a:br>
            <a:r>
              <a:rPr lang="en-US" sz="2000" dirty="0"/>
              <a:t>which does not make the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0041" y="651795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954" y="1775654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r>
              <a:rPr lang="en-US" b="1" dirty="0">
                <a:latin typeface="Cambria"/>
                <a:cs typeface="Cambria"/>
              </a:rPr>
              <a:t>  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n-US" i="1" dirty="0">
                <a:latin typeface="Cambria"/>
                <a:cs typeface="Cambria"/>
              </a:rPr>
              <a:t>R</a:t>
            </a:r>
            <a:r>
              <a:rPr lang="en-US" dirty="0">
                <a:latin typeface="Cambria"/>
                <a:cs typeface="Cambria"/>
              </a:rPr>
              <a:t>/</a:t>
            </a:r>
            <a:r>
              <a:rPr lang="en-US" i="1" dirty="0">
                <a:latin typeface="Cambria"/>
                <a:cs typeface="Cambria"/>
              </a:rPr>
              <a:t>a</a:t>
            </a:r>
            <a:r>
              <a:rPr lang="en-US" dirty="0">
                <a:latin typeface="Cambria"/>
                <a:cs typeface="Cambria"/>
              </a:rPr>
              <a:t> = 10)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E53953-C6F9-0549-BFF9-9F9AF1CDD029}"/>
              </a:ext>
            </a:extLst>
          </p:cNvPr>
          <p:cNvGrpSpPr/>
          <p:nvPr/>
        </p:nvGrpSpPr>
        <p:grpSpPr>
          <a:xfrm>
            <a:off x="3943430" y="1867771"/>
            <a:ext cx="5062863" cy="3004305"/>
            <a:chOff x="262106" y="2263587"/>
            <a:chExt cx="4646072" cy="2756981"/>
          </a:xfrm>
        </p:grpSpPr>
        <p:pic>
          <p:nvPicPr>
            <p:cNvPr id="19" name="Picture 18" descr="m20180404_02_plotQuasisymmetricSolutionForPaperII_a.png">
              <a:extLst>
                <a:ext uri="{FF2B5EF4-FFF2-40B4-BE49-F238E27FC236}">
                  <a16:creationId xmlns:a16="http://schemas.microsoft.com/office/drawing/2014/main" id="{0C7D5B77-CD07-C34F-8E03-ED77F191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06" y="2303025"/>
              <a:ext cx="4646072" cy="271754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73AB60-62FF-9247-A53B-FEB9A5908AA6}"/>
                </a:ext>
              </a:extLst>
            </p:cNvPr>
            <p:cNvSpPr/>
            <p:nvPr/>
          </p:nvSpPr>
          <p:spPr>
            <a:xfrm>
              <a:off x="262106" y="2263587"/>
              <a:ext cx="520657" cy="377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517BE1-9487-B34F-AF4C-5BB3D1EE5070}"/>
              </a:ext>
            </a:extLst>
          </p:cNvPr>
          <p:cNvGrpSpPr/>
          <p:nvPr/>
        </p:nvGrpSpPr>
        <p:grpSpPr>
          <a:xfrm>
            <a:off x="0" y="1992196"/>
            <a:ext cx="3751699" cy="3160525"/>
            <a:chOff x="5094523" y="2032746"/>
            <a:chExt cx="3714108" cy="3128857"/>
          </a:xfrm>
        </p:grpSpPr>
        <p:pic>
          <p:nvPicPr>
            <p:cNvPr id="22" name="Picture 21" descr="m20180404_02_plotQuasisymmetricSolutionForPaperII_b.pdf">
              <a:extLst>
                <a:ext uri="{FF2B5EF4-FFF2-40B4-BE49-F238E27FC236}">
                  <a16:creationId xmlns:a16="http://schemas.microsoft.com/office/drawing/2014/main" id="{FF066066-3AEC-4A4F-80BA-906F1DE93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531" y="2032746"/>
              <a:ext cx="3609100" cy="312885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BD5838-9422-1C4D-A55C-51EAAED40B1D}"/>
                </a:ext>
              </a:extLst>
            </p:cNvPr>
            <p:cNvSpPr/>
            <p:nvPr/>
          </p:nvSpPr>
          <p:spPr>
            <a:xfrm>
              <a:off x="5094523" y="2047779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BD40B90-8623-A247-8496-06583CC82D48}"/>
              </a:ext>
            </a:extLst>
          </p:cNvPr>
          <p:cNvSpPr txBox="1"/>
          <p:nvPr/>
        </p:nvSpPr>
        <p:spPr>
          <a:xfrm>
            <a:off x="106071" y="3235885"/>
            <a:ext cx="3652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3023E4-D273-6D43-A252-9F742CAAD82B}"/>
              </a:ext>
            </a:extLst>
          </p:cNvPr>
          <p:cNvSpPr txBox="1"/>
          <p:nvPr/>
        </p:nvSpPr>
        <p:spPr>
          <a:xfrm>
            <a:off x="2027894" y="4945564"/>
            <a:ext cx="3652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662EF8-3950-7B40-86FA-0B9F2019CE61}"/>
              </a:ext>
            </a:extLst>
          </p:cNvPr>
          <p:cNvSpPr txBox="1"/>
          <p:nvPr/>
        </p:nvSpPr>
        <p:spPr>
          <a:xfrm>
            <a:off x="2087573" y="4844944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R [m]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C7E5A-FC67-0648-B333-7996DA4E5CAF}"/>
              </a:ext>
            </a:extLst>
          </p:cNvPr>
          <p:cNvSpPr txBox="1"/>
          <p:nvPr/>
        </p:nvSpPr>
        <p:spPr>
          <a:xfrm>
            <a:off x="-21192" y="3264681"/>
            <a:ext cx="59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Z [m]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C164E5-C550-5C4A-A693-29CE3B66672E}"/>
              </a:ext>
            </a:extLst>
          </p:cNvPr>
          <p:cNvSpPr txBox="1"/>
          <p:nvPr/>
        </p:nvSpPr>
        <p:spPr>
          <a:xfrm>
            <a:off x="8338809" y="1735371"/>
            <a:ext cx="667484" cy="543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C8C24-3254-6E41-9B91-D5677BEF5883}"/>
              </a:ext>
            </a:extLst>
          </p:cNvPr>
          <p:cNvSpPr txBox="1"/>
          <p:nvPr/>
        </p:nvSpPr>
        <p:spPr>
          <a:xfrm>
            <a:off x="8338809" y="196032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[T]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DB634-75F8-4046-B44C-67D310AD2C47}"/>
              </a:ext>
            </a:extLst>
          </p:cNvPr>
          <p:cNvSpPr/>
          <p:nvPr/>
        </p:nvSpPr>
        <p:spPr>
          <a:xfrm>
            <a:off x="360041" y="583717"/>
            <a:ext cx="8320133" cy="3802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DE1EC-5E58-4949-8991-303CBED56A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0" y="649973"/>
            <a:ext cx="8127006" cy="361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3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omnigenity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latin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39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3798-0607-3D4C-84C4-20F6C9B7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000" dirty="0"/>
              <a:t>The construction can be fit to </a:t>
            </a:r>
            <a:r>
              <a:rPr lang="en-US" sz="2000" dirty="0" err="1"/>
              <a:t>quasisymmetric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r>
              <a:rPr lang="en-US" sz="2000" dirty="0"/>
              <a:t> designed by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948C-9B32-F943-A8F9-AD1300F7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1DAB3-E663-1041-8F82-FC24F281B342}"/>
              </a:ext>
            </a:extLst>
          </p:cNvPr>
          <p:cNvSpPr txBox="1"/>
          <p:nvPr/>
        </p:nvSpPr>
        <p:spPr>
          <a:xfrm>
            <a:off x="291548" y="940904"/>
            <a:ext cx="3877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Adopt the same axis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Fit      to minimize difference in the shapes of a near-axis surface.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3486C7-29B3-D441-B2D6-1D407F37A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366426"/>
              </p:ext>
            </p:extLst>
          </p:nvPr>
        </p:nvGraphicFramePr>
        <p:xfrm>
          <a:off x="983980" y="1806176"/>
          <a:ext cx="213866" cy="31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5" name="Equation" r:id="rId4" imgW="139700" imgH="203200" progId="Equation.DSMT4">
                  <p:embed/>
                </p:oleObj>
              </mc:Choice>
              <mc:Fallback>
                <p:oleObj name="Equation" r:id="rId4" imgW="139700" imgH="203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3486C7-29B3-D441-B2D6-1D407F37A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3980" y="1806176"/>
                        <a:ext cx="213866" cy="311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870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3798-0607-3D4C-84C4-20F6C9B7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000" dirty="0"/>
              <a:t>The direct construction gives an accurate match to the on-axis rotational transform in </a:t>
            </a:r>
            <a:r>
              <a:rPr lang="en-US" sz="2000" dirty="0" err="1"/>
              <a:t>quasisymmetric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r>
              <a:rPr lang="en-US" sz="2000" dirty="0"/>
              <a:t> designed by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948C-9B32-F943-A8F9-AD1300F7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35773-6A92-A84F-A73D-D92AFD924518}"/>
              </a:ext>
            </a:extLst>
          </p:cNvPr>
          <p:cNvSpPr txBox="1"/>
          <p:nvPr/>
        </p:nvSpPr>
        <p:spPr>
          <a:xfrm>
            <a:off x="4721630" y="2032593"/>
            <a:ext cx="86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9AC12-8BE4-E04B-8D65-8961F7094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4239"/>
          <a:stretch/>
        </p:blipFill>
        <p:spPr>
          <a:xfrm>
            <a:off x="4168914" y="611000"/>
            <a:ext cx="4822686" cy="453250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A1DAB3-E663-1041-8F82-FC24F281B342}"/>
              </a:ext>
            </a:extLst>
          </p:cNvPr>
          <p:cNvSpPr txBox="1"/>
          <p:nvPr/>
        </p:nvSpPr>
        <p:spPr>
          <a:xfrm>
            <a:off x="291548" y="940904"/>
            <a:ext cx="3877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Adopt the same axis shape.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Fit      to minimize difference in the shapes of a near-axis surface.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1C007BA-7D05-A247-A1EB-E2CBAA11D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25950"/>
              </p:ext>
            </p:extLst>
          </p:nvPr>
        </p:nvGraphicFramePr>
        <p:xfrm>
          <a:off x="983980" y="1806176"/>
          <a:ext cx="213866" cy="31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4" name="Equation" r:id="rId5" imgW="139700" imgH="203200" progId="Equation.DSMT4">
                  <p:embed/>
                </p:oleObj>
              </mc:Choice>
              <mc:Fallback>
                <p:oleObj name="Equation" r:id="rId5" imgW="139700" imgH="203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3486C7-29B3-D441-B2D6-1D407F37A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3980" y="1806176"/>
                        <a:ext cx="213866" cy="311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508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1B019E-AA8F-D34E-97EE-96BCB2EB7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9" r="9141"/>
          <a:stretch/>
        </p:blipFill>
        <p:spPr>
          <a:xfrm>
            <a:off x="4517394" y="846138"/>
            <a:ext cx="4631760" cy="4246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93798-0607-3D4C-84C4-20F6C9B7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000" dirty="0"/>
              <a:t>The direct construction gives an accurate match to the near-axis surface shapes of </a:t>
            </a:r>
            <a:r>
              <a:rPr lang="en-US" sz="2000" dirty="0" err="1"/>
              <a:t>quasisymmetric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r>
              <a:rPr lang="en-US" sz="2000" dirty="0"/>
              <a:t> designed by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948C-9B32-F943-A8F9-AD1300F7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330B86-A439-BF4C-AF89-1012E5D5E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6617" r="9432"/>
          <a:stretch/>
        </p:blipFill>
        <p:spPr>
          <a:xfrm>
            <a:off x="64264" y="848608"/>
            <a:ext cx="4461799" cy="4242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C0914D-99AD-4345-BDE3-695AB76FECAD}"/>
              </a:ext>
            </a:extLst>
          </p:cNvPr>
          <p:cNvSpPr txBox="1"/>
          <p:nvPr/>
        </p:nvSpPr>
        <p:spPr>
          <a:xfrm>
            <a:off x="2558332" y="2863449"/>
            <a:ext cx="753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r/a=0.1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A35FE-20F9-F44F-964A-8F2991E22CF8}"/>
              </a:ext>
            </a:extLst>
          </p:cNvPr>
          <p:cNvSpPr txBox="1"/>
          <p:nvPr/>
        </p:nvSpPr>
        <p:spPr>
          <a:xfrm>
            <a:off x="2316284" y="3201750"/>
            <a:ext cx="753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r/a=0.2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C52B1D-16D3-D14F-A32E-943CC7673480}"/>
              </a:ext>
            </a:extLst>
          </p:cNvPr>
          <p:cNvCxnSpPr>
            <a:cxnSpLocks/>
          </p:cNvCxnSpPr>
          <p:nvPr/>
        </p:nvCxnSpPr>
        <p:spPr>
          <a:xfrm>
            <a:off x="3167708" y="3174637"/>
            <a:ext cx="449331" cy="441389"/>
          </a:xfrm>
          <a:prstGeom prst="straightConnector1">
            <a:avLst/>
          </a:prstGeom>
          <a:ln w="28575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D794BA-74FD-E444-B83B-B7EBACEB7E74}"/>
              </a:ext>
            </a:extLst>
          </p:cNvPr>
          <p:cNvCxnSpPr>
            <a:cxnSpLocks/>
          </p:cNvCxnSpPr>
          <p:nvPr/>
        </p:nvCxnSpPr>
        <p:spPr>
          <a:xfrm>
            <a:off x="3008622" y="3402132"/>
            <a:ext cx="402131" cy="458426"/>
          </a:xfrm>
          <a:prstGeom prst="straightConnector1">
            <a:avLst/>
          </a:prstGeom>
          <a:ln w="28575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8C171A-03D8-8548-AA54-3A89DAD25B78}"/>
              </a:ext>
            </a:extLst>
          </p:cNvPr>
          <p:cNvSpPr txBox="1"/>
          <p:nvPr/>
        </p:nvSpPr>
        <p:spPr>
          <a:xfrm>
            <a:off x="584678" y="848608"/>
            <a:ext cx="60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HSX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A3BEA-B18B-C949-B3F5-879F951C259F}"/>
              </a:ext>
            </a:extLst>
          </p:cNvPr>
          <p:cNvSpPr txBox="1"/>
          <p:nvPr/>
        </p:nvSpPr>
        <p:spPr>
          <a:xfrm>
            <a:off x="2979796" y="626543"/>
            <a:ext cx="33778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Dotted: VMEC equilibrium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Solid: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-Boozer construction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B86A2-D327-CE40-A8D6-26BC5C442F2C}"/>
              </a:ext>
            </a:extLst>
          </p:cNvPr>
          <p:cNvSpPr/>
          <p:nvPr/>
        </p:nvSpPr>
        <p:spPr>
          <a:xfrm>
            <a:off x="7441595" y="985651"/>
            <a:ext cx="688769" cy="238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E6840-BA5E-9F48-98A7-DD857BEF931A}"/>
              </a:ext>
            </a:extLst>
          </p:cNvPr>
          <p:cNvSpPr txBox="1"/>
          <p:nvPr/>
        </p:nvSpPr>
        <p:spPr>
          <a:xfrm>
            <a:off x="7098485" y="872764"/>
            <a:ext cx="188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Henneberg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338456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omnigenity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latin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29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E656D-D3A3-5142-9750-95D6163D9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9501" r="10780" b="11827"/>
          <a:stretch/>
        </p:blipFill>
        <p:spPr>
          <a:xfrm>
            <a:off x="345375" y="1331041"/>
            <a:ext cx="8685620" cy="3407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F83C0-0D25-E94B-97D3-CADAC33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0"/>
            <a:ext cx="9037983" cy="557213"/>
          </a:xfrm>
        </p:spPr>
        <p:txBody>
          <a:bodyPr/>
          <a:lstStyle/>
          <a:p>
            <a:r>
              <a:rPr lang="en-US" sz="2100" dirty="0"/>
              <a:t>The fast construction enables brute-force surveys of ”all” </a:t>
            </a:r>
            <a:r>
              <a:rPr lang="en-US" sz="2100" dirty="0" err="1"/>
              <a:t>quasisymmetric</a:t>
            </a:r>
            <a:r>
              <a:rPr lang="en-US" sz="2100" dirty="0"/>
              <a:t>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D30F-04CA-3C43-8491-227C778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D725-576B-664C-9CF3-B3DFD33B5702}"/>
              </a:ext>
            </a:extLst>
          </p:cNvPr>
          <p:cNvSpPr txBox="1"/>
          <p:nvPr/>
        </p:nvSpPr>
        <p:spPr>
          <a:xfrm>
            <a:off x="3339548" y="4774168"/>
            <a:ext cx="224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Rotational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DA797-845B-EF46-AB85-CD9114A7E4EF}"/>
              </a:ext>
            </a:extLst>
          </p:cNvPr>
          <p:cNvSpPr txBox="1"/>
          <p:nvPr/>
        </p:nvSpPr>
        <p:spPr>
          <a:xfrm rot="16200000">
            <a:off x="-1188958" y="2553477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Maximum axis curvature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415148-BD20-1C42-9D9D-F4249496E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300290"/>
              </p:ext>
            </p:extLst>
          </p:nvPr>
        </p:nvGraphicFramePr>
        <p:xfrm>
          <a:off x="177800" y="536575"/>
          <a:ext cx="66040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99" name="Equation" r:id="rId5" imgW="4089400" imgH="482600" progId="Equation.DSMT4">
                  <p:embed/>
                </p:oleObj>
              </mc:Choice>
              <mc:Fallback>
                <p:oleObj name="Equation" r:id="rId5" imgW="4089400" imgH="482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415148-BD20-1C42-9D9D-F4249496E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800" y="536575"/>
                        <a:ext cx="6604000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F9F8ED-682B-644C-B344-7BE5A701F047}"/>
              </a:ext>
            </a:extLst>
          </p:cNvPr>
          <p:cNvSpPr txBox="1"/>
          <p:nvPr/>
        </p:nvSpPr>
        <p:spPr>
          <a:xfrm>
            <a:off x="2018640" y="4205074"/>
            <a:ext cx="623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Color = </a:t>
            </a:r>
            <a:r>
              <a:rPr lang="en-US" i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 = # of times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around magnetic axis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A98EE-8C77-D640-96E9-5D0CE82B391C}"/>
              </a:ext>
            </a:extLst>
          </p:cNvPr>
          <p:cNvSpPr txBox="1"/>
          <p:nvPr/>
        </p:nvSpPr>
        <p:spPr>
          <a:xfrm>
            <a:off x="7374527" y="613460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2.4x10</a:t>
            </a:r>
            <a:r>
              <a:rPr lang="en-US" baseline="30000" dirty="0">
                <a:latin typeface="Cambria" panose="02040503050406030204" pitchFamily="18" charset="0"/>
              </a:rPr>
              <a:t>8</a:t>
            </a:r>
          </a:p>
          <a:p>
            <a:r>
              <a:rPr lang="en-US" dirty="0">
                <a:latin typeface="Cambria" panose="02040503050406030204" pitchFamily="18" charset="0"/>
              </a:rPr>
              <a:t>configurations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C6B4D1-1DF1-9D4D-BA3C-C5761517D026}"/>
              </a:ext>
            </a:extLst>
          </p:cNvPr>
          <p:cNvSpPr/>
          <p:nvPr/>
        </p:nvSpPr>
        <p:spPr>
          <a:xfrm>
            <a:off x="182953" y="1231912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9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Object 38">
            <a:extLst>
              <a:ext uri="{FF2B5EF4-FFF2-40B4-BE49-F238E27FC236}">
                <a16:creationId xmlns:a16="http://schemas.microsoft.com/office/drawing/2014/main" id="{77C09F37-AE61-4B4D-B6BD-1754324B90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045944"/>
              </p:ext>
            </p:extLst>
          </p:nvPr>
        </p:nvGraphicFramePr>
        <p:xfrm>
          <a:off x="1143000" y="1606550"/>
          <a:ext cx="66040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696" name="Equation" r:id="rId4" imgW="3924300" imgH="292100" progId="Equation.DSMT4">
                  <p:embed/>
                </p:oleObj>
              </mc:Choice>
              <mc:Fallback>
                <p:oleObj name="Equation" r:id="rId4" imgW="3924300" imgH="292100" progId="Equation.DSMT4">
                  <p:embed/>
                  <p:pic>
                    <p:nvPicPr>
                      <p:cNvPr id="6" name="Object 38">
                        <a:extLst>
                          <a:ext uri="{FF2B5EF4-FFF2-40B4-BE49-F238E27FC236}">
                            <a16:creationId xmlns:a16="http://schemas.microsoft.com/office/drawing/2014/main" id="{77C09F37-AE61-4B4D-B6BD-1754324B9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6550"/>
                        <a:ext cx="66040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m20160131_02_DartmouthTorusFigure_mac_nonaxisymm.png">
            <a:extLst>
              <a:ext uri="{FF2B5EF4-FFF2-40B4-BE49-F238E27FC236}">
                <a16:creationId xmlns:a16="http://schemas.microsoft.com/office/drawing/2014/main" id="{76B5A833-1B84-AD44-B503-9E3D60850F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1084" r="-1000" b="17483"/>
          <a:stretch/>
        </p:blipFill>
        <p:spPr>
          <a:xfrm flipH="1">
            <a:off x="3021918" y="2530416"/>
            <a:ext cx="6122082" cy="2613084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5C4B66A-D70D-0242-90A5-F2792B66BF1E}"/>
              </a:ext>
            </a:extLst>
          </p:cNvPr>
          <p:cNvSpPr/>
          <p:nvPr/>
        </p:nvSpPr>
        <p:spPr>
          <a:xfrm>
            <a:off x="6278878" y="2555240"/>
            <a:ext cx="1056655" cy="724385"/>
          </a:xfrm>
          <a:custGeom>
            <a:avLst/>
            <a:gdLst>
              <a:gd name="connsiteX0" fmla="*/ 5509 w 1057070"/>
              <a:gd name="connsiteY0" fmla="*/ 650240 h 724385"/>
              <a:gd name="connsiteX1" fmla="*/ 452549 w 1057070"/>
              <a:gd name="connsiteY1" fmla="*/ 706120 h 724385"/>
              <a:gd name="connsiteX2" fmla="*/ 1026589 w 1057070"/>
              <a:gd name="connsiteY2" fmla="*/ 370840 h 724385"/>
              <a:gd name="connsiteX3" fmla="*/ 554149 w 1057070"/>
              <a:gd name="connsiteY3" fmla="*/ 599440 h 724385"/>
              <a:gd name="connsiteX4" fmla="*/ 429 w 1057070"/>
              <a:gd name="connsiteY4" fmla="*/ 548640 h 724385"/>
              <a:gd name="connsiteX5" fmla="*/ 472869 w 1057070"/>
              <a:gd name="connsiteY5" fmla="*/ 538480 h 724385"/>
              <a:gd name="connsiteX6" fmla="*/ 1057069 w 1057070"/>
              <a:gd name="connsiteY6" fmla="*/ 254000 h 724385"/>
              <a:gd name="connsiteX7" fmla="*/ 477949 w 1057070"/>
              <a:gd name="connsiteY7" fmla="*/ 436880 h 724385"/>
              <a:gd name="connsiteX8" fmla="*/ 5509 w 1057070"/>
              <a:gd name="connsiteY8" fmla="*/ 431800 h 724385"/>
              <a:gd name="connsiteX9" fmla="*/ 493189 w 1057070"/>
              <a:gd name="connsiteY9" fmla="*/ 345440 h 724385"/>
              <a:gd name="connsiteX10" fmla="*/ 1046909 w 1057070"/>
              <a:gd name="connsiteY10" fmla="*/ 116840 h 724385"/>
              <a:gd name="connsiteX11" fmla="*/ 498269 w 1057070"/>
              <a:gd name="connsiteY11" fmla="*/ 274320 h 724385"/>
              <a:gd name="connsiteX12" fmla="*/ 15669 w 1057070"/>
              <a:gd name="connsiteY12" fmla="*/ 304800 h 724385"/>
              <a:gd name="connsiteX13" fmla="*/ 543989 w 1057070"/>
              <a:gd name="connsiteY13" fmla="*/ 177800 h 724385"/>
              <a:gd name="connsiteX14" fmla="*/ 1026589 w 1057070"/>
              <a:gd name="connsiteY14" fmla="*/ 0 h 724385"/>
              <a:gd name="connsiteX0" fmla="*/ 5509 w 1057070"/>
              <a:gd name="connsiteY0" fmla="*/ 650240 h 724385"/>
              <a:gd name="connsiteX1" fmla="*/ 452549 w 1057070"/>
              <a:gd name="connsiteY1" fmla="*/ 706120 h 724385"/>
              <a:gd name="connsiteX2" fmla="*/ 1026589 w 1057070"/>
              <a:gd name="connsiteY2" fmla="*/ 370840 h 724385"/>
              <a:gd name="connsiteX3" fmla="*/ 554149 w 1057070"/>
              <a:gd name="connsiteY3" fmla="*/ 599440 h 724385"/>
              <a:gd name="connsiteX4" fmla="*/ 429 w 1057070"/>
              <a:gd name="connsiteY4" fmla="*/ 548640 h 724385"/>
              <a:gd name="connsiteX5" fmla="*/ 472869 w 1057070"/>
              <a:gd name="connsiteY5" fmla="*/ 538480 h 724385"/>
              <a:gd name="connsiteX6" fmla="*/ 1057069 w 1057070"/>
              <a:gd name="connsiteY6" fmla="*/ 254000 h 724385"/>
              <a:gd name="connsiteX7" fmla="*/ 477949 w 1057070"/>
              <a:gd name="connsiteY7" fmla="*/ 436880 h 724385"/>
              <a:gd name="connsiteX8" fmla="*/ 5509 w 1057070"/>
              <a:gd name="connsiteY8" fmla="*/ 431800 h 724385"/>
              <a:gd name="connsiteX9" fmla="*/ 493189 w 1057070"/>
              <a:gd name="connsiteY9" fmla="*/ 345440 h 724385"/>
              <a:gd name="connsiteX10" fmla="*/ 1046909 w 1057070"/>
              <a:gd name="connsiteY10" fmla="*/ 116840 h 724385"/>
              <a:gd name="connsiteX11" fmla="*/ 498269 w 1057070"/>
              <a:gd name="connsiteY11" fmla="*/ 274320 h 724385"/>
              <a:gd name="connsiteX12" fmla="*/ 15669 w 1057070"/>
              <a:gd name="connsiteY12" fmla="*/ 304800 h 724385"/>
              <a:gd name="connsiteX13" fmla="*/ 487077 w 1057070"/>
              <a:gd name="connsiteY13" fmla="*/ 211948 h 724385"/>
              <a:gd name="connsiteX14" fmla="*/ 1026589 w 1057070"/>
              <a:gd name="connsiteY14" fmla="*/ 0 h 724385"/>
              <a:gd name="connsiteX0" fmla="*/ 5509 w 1057070"/>
              <a:gd name="connsiteY0" fmla="*/ 650240 h 724385"/>
              <a:gd name="connsiteX1" fmla="*/ 452549 w 1057070"/>
              <a:gd name="connsiteY1" fmla="*/ 706120 h 724385"/>
              <a:gd name="connsiteX2" fmla="*/ 1026589 w 1057070"/>
              <a:gd name="connsiteY2" fmla="*/ 370840 h 724385"/>
              <a:gd name="connsiteX3" fmla="*/ 554149 w 1057070"/>
              <a:gd name="connsiteY3" fmla="*/ 599440 h 724385"/>
              <a:gd name="connsiteX4" fmla="*/ 429 w 1057070"/>
              <a:gd name="connsiteY4" fmla="*/ 548640 h 724385"/>
              <a:gd name="connsiteX5" fmla="*/ 472869 w 1057070"/>
              <a:gd name="connsiteY5" fmla="*/ 538480 h 724385"/>
              <a:gd name="connsiteX6" fmla="*/ 1057069 w 1057070"/>
              <a:gd name="connsiteY6" fmla="*/ 254000 h 724385"/>
              <a:gd name="connsiteX7" fmla="*/ 477949 w 1057070"/>
              <a:gd name="connsiteY7" fmla="*/ 436880 h 724385"/>
              <a:gd name="connsiteX8" fmla="*/ 5509 w 1057070"/>
              <a:gd name="connsiteY8" fmla="*/ 431800 h 724385"/>
              <a:gd name="connsiteX9" fmla="*/ 493189 w 1057070"/>
              <a:gd name="connsiteY9" fmla="*/ 345440 h 724385"/>
              <a:gd name="connsiteX10" fmla="*/ 1046909 w 1057070"/>
              <a:gd name="connsiteY10" fmla="*/ 116840 h 724385"/>
              <a:gd name="connsiteX11" fmla="*/ 509651 w 1057070"/>
              <a:gd name="connsiteY11" fmla="*/ 297085 h 724385"/>
              <a:gd name="connsiteX12" fmla="*/ 15669 w 1057070"/>
              <a:gd name="connsiteY12" fmla="*/ 304800 h 724385"/>
              <a:gd name="connsiteX13" fmla="*/ 487077 w 1057070"/>
              <a:gd name="connsiteY13" fmla="*/ 211948 h 724385"/>
              <a:gd name="connsiteX14" fmla="*/ 1026589 w 1057070"/>
              <a:gd name="connsiteY14" fmla="*/ 0 h 724385"/>
              <a:gd name="connsiteX0" fmla="*/ 5509 w 1057070"/>
              <a:gd name="connsiteY0" fmla="*/ 650240 h 724385"/>
              <a:gd name="connsiteX1" fmla="*/ 452549 w 1057070"/>
              <a:gd name="connsiteY1" fmla="*/ 706120 h 724385"/>
              <a:gd name="connsiteX2" fmla="*/ 1026589 w 1057070"/>
              <a:gd name="connsiteY2" fmla="*/ 370840 h 724385"/>
              <a:gd name="connsiteX3" fmla="*/ 554149 w 1057070"/>
              <a:gd name="connsiteY3" fmla="*/ 599440 h 724385"/>
              <a:gd name="connsiteX4" fmla="*/ 429 w 1057070"/>
              <a:gd name="connsiteY4" fmla="*/ 548640 h 724385"/>
              <a:gd name="connsiteX5" fmla="*/ 472869 w 1057070"/>
              <a:gd name="connsiteY5" fmla="*/ 538480 h 724385"/>
              <a:gd name="connsiteX6" fmla="*/ 1057069 w 1057070"/>
              <a:gd name="connsiteY6" fmla="*/ 254000 h 724385"/>
              <a:gd name="connsiteX7" fmla="*/ 477949 w 1057070"/>
              <a:gd name="connsiteY7" fmla="*/ 436880 h 724385"/>
              <a:gd name="connsiteX8" fmla="*/ 5509 w 1057070"/>
              <a:gd name="connsiteY8" fmla="*/ 431800 h 724385"/>
              <a:gd name="connsiteX9" fmla="*/ 508366 w 1057070"/>
              <a:gd name="connsiteY9" fmla="*/ 375793 h 724385"/>
              <a:gd name="connsiteX10" fmla="*/ 1046909 w 1057070"/>
              <a:gd name="connsiteY10" fmla="*/ 116840 h 724385"/>
              <a:gd name="connsiteX11" fmla="*/ 509651 w 1057070"/>
              <a:gd name="connsiteY11" fmla="*/ 297085 h 724385"/>
              <a:gd name="connsiteX12" fmla="*/ 15669 w 1057070"/>
              <a:gd name="connsiteY12" fmla="*/ 304800 h 724385"/>
              <a:gd name="connsiteX13" fmla="*/ 487077 w 1057070"/>
              <a:gd name="connsiteY13" fmla="*/ 211948 h 724385"/>
              <a:gd name="connsiteX14" fmla="*/ 1026589 w 1057070"/>
              <a:gd name="connsiteY14" fmla="*/ 0 h 724385"/>
              <a:gd name="connsiteX0" fmla="*/ 5509 w 1057090"/>
              <a:gd name="connsiteY0" fmla="*/ 650240 h 724385"/>
              <a:gd name="connsiteX1" fmla="*/ 452549 w 1057090"/>
              <a:gd name="connsiteY1" fmla="*/ 706120 h 724385"/>
              <a:gd name="connsiteX2" fmla="*/ 1026589 w 1057090"/>
              <a:gd name="connsiteY2" fmla="*/ 370840 h 724385"/>
              <a:gd name="connsiteX3" fmla="*/ 554149 w 1057090"/>
              <a:gd name="connsiteY3" fmla="*/ 599440 h 724385"/>
              <a:gd name="connsiteX4" fmla="*/ 429 w 1057090"/>
              <a:gd name="connsiteY4" fmla="*/ 548640 h 724385"/>
              <a:gd name="connsiteX5" fmla="*/ 472869 w 1057090"/>
              <a:gd name="connsiteY5" fmla="*/ 538480 h 724385"/>
              <a:gd name="connsiteX6" fmla="*/ 1057069 w 1057090"/>
              <a:gd name="connsiteY6" fmla="*/ 254000 h 724385"/>
              <a:gd name="connsiteX7" fmla="*/ 493126 w 1057090"/>
              <a:gd name="connsiteY7" fmla="*/ 471028 h 724385"/>
              <a:gd name="connsiteX8" fmla="*/ 5509 w 1057090"/>
              <a:gd name="connsiteY8" fmla="*/ 431800 h 724385"/>
              <a:gd name="connsiteX9" fmla="*/ 508366 w 1057090"/>
              <a:gd name="connsiteY9" fmla="*/ 375793 h 724385"/>
              <a:gd name="connsiteX10" fmla="*/ 1046909 w 1057090"/>
              <a:gd name="connsiteY10" fmla="*/ 116840 h 724385"/>
              <a:gd name="connsiteX11" fmla="*/ 509651 w 1057090"/>
              <a:gd name="connsiteY11" fmla="*/ 297085 h 724385"/>
              <a:gd name="connsiteX12" fmla="*/ 15669 w 1057090"/>
              <a:gd name="connsiteY12" fmla="*/ 304800 h 724385"/>
              <a:gd name="connsiteX13" fmla="*/ 487077 w 1057090"/>
              <a:gd name="connsiteY13" fmla="*/ 211948 h 724385"/>
              <a:gd name="connsiteX14" fmla="*/ 1026589 w 1057090"/>
              <a:gd name="connsiteY14" fmla="*/ 0 h 724385"/>
              <a:gd name="connsiteX0" fmla="*/ 5081 w 1056662"/>
              <a:gd name="connsiteY0" fmla="*/ 650240 h 724385"/>
              <a:gd name="connsiteX1" fmla="*/ 452121 w 1056662"/>
              <a:gd name="connsiteY1" fmla="*/ 706120 h 724385"/>
              <a:gd name="connsiteX2" fmla="*/ 1026161 w 1056662"/>
              <a:gd name="connsiteY2" fmla="*/ 370840 h 724385"/>
              <a:gd name="connsiteX3" fmla="*/ 474043 w 1056662"/>
              <a:gd name="connsiteY3" fmla="*/ 610823 h 724385"/>
              <a:gd name="connsiteX4" fmla="*/ 1 w 1056662"/>
              <a:gd name="connsiteY4" fmla="*/ 548640 h 724385"/>
              <a:gd name="connsiteX5" fmla="*/ 472441 w 1056662"/>
              <a:gd name="connsiteY5" fmla="*/ 538480 h 724385"/>
              <a:gd name="connsiteX6" fmla="*/ 1056641 w 1056662"/>
              <a:gd name="connsiteY6" fmla="*/ 254000 h 724385"/>
              <a:gd name="connsiteX7" fmla="*/ 492698 w 1056662"/>
              <a:gd name="connsiteY7" fmla="*/ 471028 h 724385"/>
              <a:gd name="connsiteX8" fmla="*/ 5081 w 1056662"/>
              <a:gd name="connsiteY8" fmla="*/ 431800 h 724385"/>
              <a:gd name="connsiteX9" fmla="*/ 507938 w 1056662"/>
              <a:gd name="connsiteY9" fmla="*/ 375793 h 724385"/>
              <a:gd name="connsiteX10" fmla="*/ 1046481 w 1056662"/>
              <a:gd name="connsiteY10" fmla="*/ 116840 h 724385"/>
              <a:gd name="connsiteX11" fmla="*/ 509223 w 1056662"/>
              <a:gd name="connsiteY11" fmla="*/ 297085 h 724385"/>
              <a:gd name="connsiteX12" fmla="*/ 15241 w 1056662"/>
              <a:gd name="connsiteY12" fmla="*/ 304800 h 724385"/>
              <a:gd name="connsiteX13" fmla="*/ 486649 w 1056662"/>
              <a:gd name="connsiteY13" fmla="*/ 211948 h 724385"/>
              <a:gd name="connsiteX14" fmla="*/ 1026161 w 1056662"/>
              <a:gd name="connsiteY14" fmla="*/ 0 h 724385"/>
              <a:gd name="connsiteX0" fmla="*/ 5081 w 1056655"/>
              <a:gd name="connsiteY0" fmla="*/ 650240 h 724385"/>
              <a:gd name="connsiteX1" fmla="*/ 452121 w 1056655"/>
              <a:gd name="connsiteY1" fmla="*/ 706120 h 724385"/>
              <a:gd name="connsiteX2" fmla="*/ 1026161 w 1056655"/>
              <a:gd name="connsiteY2" fmla="*/ 370840 h 724385"/>
              <a:gd name="connsiteX3" fmla="*/ 474043 w 1056655"/>
              <a:gd name="connsiteY3" fmla="*/ 610823 h 724385"/>
              <a:gd name="connsiteX4" fmla="*/ 1 w 1056655"/>
              <a:gd name="connsiteY4" fmla="*/ 548640 h 724385"/>
              <a:gd name="connsiteX5" fmla="*/ 472441 w 1056655"/>
              <a:gd name="connsiteY5" fmla="*/ 538480 h 724385"/>
              <a:gd name="connsiteX6" fmla="*/ 1056641 w 1056655"/>
              <a:gd name="connsiteY6" fmla="*/ 254000 h 724385"/>
              <a:gd name="connsiteX7" fmla="*/ 488904 w 1056655"/>
              <a:gd name="connsiteY7" fmla="*/ 444468 h 724385"/>
              <a:gd name="connsiteX8" fmla="*/ 5081 w 1056655"/>
              <a:gd name="connsiteY8" fmla="*/ 431800 h 724385"/>
              <a:gd name="connsiteX9" fmla="*/ 507938 w 1056655"/>
              <a:gd name="connsiteY9" fmla="*/ 375793 h 724385"/>
              <a:gd name="connsiteX10" fmla="*/ 1046481 w 1056655"/>
              <a:gd name="connsiteY10" fmla="*/ 116840 h 724385"/>
              <a:gd name="connsiteX11" fmla="*/ 509223 w 1056655"/>
              <a:gd name="connsiteY11" fmla="*/ 297085 h 724385"/>
              <a:gd name="connsiteX12" fmla="*/ 15241 w 1056655"/>
              <a:gd name="connsiteY12" fmla="*/ 304800 h 724385"/>
              <a:gd name="connsiteX13" fmla="*/ 486649 w 1056655"/>
              <a:gd name="connsiteY13" fmla="*/ 211948 h 724385"/>
              <a:gd name="connsiteX14" fmla="*/ 1026161 w 1056655"/>
              <a:gd name="connsiteY14" fmla="*/ 0 h 72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6655" h="724385">
                <a:moveTo>
                  <a:pt x="5081" y="650240"/>
                </a:moveTo>
                <a:cubicBezTo>
                  <a:pt x="143511" y="701463"/>
                  <a:pt x="281941" y="752687"/>
                  <a:pt x="452121" y="706120"/>
                </a:cubicBezTo>
                <a:cubicBezTo>
                  <a:pt x="622301" y="659553"/>
                  <a:pt x="1022507" y="386723"/>
                  <a:pt x="1026161" y="370840"/>
                </a:cubicBezTo>
                <a:cubicBezTo>
                  <a:pt x="1029815" y="354957"/>
                  <a:pt x="645070" y="581190"/>
                  <a:pt x="474043" y="610823"/>
                </a:cubicBezTo>
                <a:cubicBezTo>
                  <a:pt x="303016" y="640456"/>
                  <a:pt x="268" y="560697"/>
                  <a:pt x="1" y="548640"/>
                </a:cubicBezTo>
                <a:cubicBezTo>
                  <a:pt x="-266" y="536583"/>
                  <a:pt x="296334" y="587587"/>
                  <a:pt x="472441" y="538480"/>
                </a:cubicBezTo>
                <a:cubicBezTo>
                  <a:pt x="648548" y="489373"/>
                  <a:pt x="1053897" y="269669"/>
                  <a:pt x="1056641" y="254000"/>
                </a:cubicBezTo>
                <a:cubicBezTo>
                  <a:pt x="1059385" y="238331"/>
                  <a:pt x="664164" y="414835"/>
                  <a:pt x="488904" y="444468"/>
                </a:cubicBezTo>
                <a:cubicBezTo>
                  <a:pt x="313644" y="474101"/>
                  <a:pt x="1909" y="443246"/>
                  <a:pt x="5081" y="431800"/>
                </a:cubicBezTo>
                <a:cubicBezTo>
                  <a:pt x="8253" y="420354"/>
                  <a:pt x="334371" y="428286"/>
                  <a:pt x="507938" y="375793"/>
                </a:cubicBezTo>
                <a:cubicBezTo>
                  <a:pt x="681505" y="323300"/>
                  <a:pt x="1046267" y="129958"/>
                  <a:pt x="1046481" y="116840"/>
                </a:cubicBezTo>
                <a:cubicBezTo>
                  <a:pt x="1046695" y="103722"/>
                  <a:pt x="681096" y="265758"/>
                  <a:pt x="509223" y="297085"/>
                </a:cubicBezTo>
                <a:cubicBezTo>
                  <a:pt x="337350" y="328412"/>
                  <a:pt x="19003" y="318990"/>
                  <a:pt x="15241" y="304800"/>
                </a:cubicBezTo>
                <a:cubicBezTo>
                  <a:pt x="11479" y="290610"/>
                  <a:pt x="318162" y="262748"/>
                  <a:pt x="486649" y="211948"/>
                </a:cubicBezTo>
                <a:cubicBezTo>
                  <a:pt x="655136" y="161148"/>
                  <a:pt x="869104" y="63500"/>
                  <a:pt x="1026161" y="0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4E1959-8512-D54B-89C5-3B42D49F379A}"/>
              </a:ext>
            </a:extLst>
          </p:cNvPr>
          <p:cNvSpPr txBox="1">
            <a:spLocks/>
          </p:cNvSpPr>
          <p:nvPr/>
        </p:nvSpPr>
        <p:spPr bwMode="auto">
          <a:xfrm>
            <a:off x="109208" y="49828"/>
            <a:ext cx="9034791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Advantages of </a:t>
            </a:r>
            <a:r>
              <a:rPr lang="en-US" sz="2000" kern="0" dirty="0" err="1">
                <a:latin typeface="Cambria" panose="02040503050406030204" pitchFamily="18" charset="0"/>
              </a:rPr>
              <a:t>stellarators</a:t>
            </a:r>
            <a:r>
              <a:rPr lang="en-US" sz="2000" kern="0" dirty="0">
                <a:latin typeface="Cambria" panose="02040503050406030204" pitchFamily="18" charset="0"/>
              </a:rPr>
              <a:t>: steady-state, no disruptions, no power recirculated for current drive, no Greenwald limit, </a:t>
            </a:r>
            <a:r>
              <a:rPr lang="en-US" sz="2000" dirty="0">
                <a:latin typeface="Cambria" panose="02040503050406030204" pitchFamily="18" charset="0"/>
              </a:rPr>
              <a:t>don’t rely on plasma for confinement</a:t>
            </a:r>
            <a:r>
              <a:rPr lang="en-US" sz="2000" kern="0" dirty="0">
                <a:latin typeface="Cambria" panose="02040503050406030204" pitchFamily="18" charset="0"/>
              </a:rPr>
              <a:t>.</a:t>
            </a:r>
          </a:p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But, alpha losses &amp; neoclassical transport would be too large unless you carefully choose the geometry.</a:t>
            </a:r>
            <a:endParaRPr lang="en-US" sz="16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16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kern="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89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E79D-1581-AD4D-A12B-10857E25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Brute-force searching is already yielding some new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3194-B897-3E4D-BE49-7ECDD59F5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532" y="584241"/>
            <a:ext cx="3955774" cy="5623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Quasi-helical symmetry with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42305-A38A-B946-946A-9527A54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658C5C-C284-C74D-90AC-80C33842BEA6}"/>
              </a:ext>
            </a:extLst>
          </p:cNvPr>
          <p:cNvSpPr txBox="1">
            <a:spLocks/>
          </p:cNvSpPr>
          <p:nvPr/>
        </p:nvSpPr>
        <p:spPr bwMode="auto">
          <a:xfrm>
            <a:off x="6204238" y="970531"/>
            <a:ext cx="2555821" cy="121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latin typeface="Cambria" panose="02040503050406030204" pitchFamily="18" charset="0"/>
              </a:rPr>
              <a:t>2 field periods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649DE9-A97A-8148-973C-7707492D67F0}"/>
              </a:ext>
            </a:extLst>
          </p:cNvPr>
          <p:cNvSpPr/>
          <p:nvPr/>
        </p:nvSpPr>
        <p:spPr>
          <a:xfrm>
            <a:off x="8760059" y="4945564"/>
            <a:ext cx="383942" cy="19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4907D6-8C57-F548-9D93-3D6AD8EBC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8" y="1556954"/>
            <a:ext cx="4498771" cy="3230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60AA4A-0963-E34F-9ED8-25258CD2D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943"/>
            <a:ext cx="5123145" cy="288701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642AED-9BC5-BC49-949A-ADBBF458AE62}"/>
              </a:ext>
            </a:extLst>
          </p:cNvPr>
          <p:cNvSpPr txBox="1">
            <a:spLocks/>
          </p:cNvSpPr>
          <p:nvPr/>
        </p:nvSpPr>
        <p:spPr bwMode="auto">
          <a:xfrm>
            <a:off x="873502" y="1039607"/>
            <a:ext cx="2411894" cy="5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latin typeface="Cambria" panose="02040503050406030204" pitchFamily="18" charset="0"/>
              </a:rPr>
              <a:t>1 field period</a:t>
            </a:r>
          </a:p>
        </p:txBody>
      </p:sp>
    </p:spTree>
    <p:extLst>
      <p:ext uri="{BB962C8B-B14F-4D97-AF65-F5344CB8AC3E}">
        <p14:creationId xmlns:p14="http://schemas.microsoft.com/office/powerpoint/2010/main" val="3234510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3A8AFB-A01C-1F4F-9145-4C3F9AC7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95227">
            <a:off x="776276" y="1165887"/>
            <a:ext cx="3139974" cy="4007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3E79D-1581-AD4D-A12B-10857E25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Brute-force searching is already yielding some new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3194-B897-3E4D-BE49-7ECDD59F5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532" y="584241"/>
            <a:ext cx="3955774" cy="5623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</a:rPr>
              <a:t>Quasi-helical symmetry with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42305-A38A-B946-946A-9527A54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3A5718-A3BB-AA4D-BC6E-51A1888BB6DA}"/>
              </a:ext>
            </a:extLst>
          </p:cNvPr>
          <p:cNvSpPr txBox="1">
            <a:spLocks/>
          </p:cNvSpPr>
          <p:nvPr/>
        </p:nvSpPr>
        <p:spPr bwMode="auto">
          <a:xfrm>
            <a:off x="873502" y="1039607"/>
            <a:ext cx="2411894" cy="5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latin typeface="Cambria" panose="02040503050406030204" pitchFamily="18" charset="0"/>
              </a:rPr>
              <a:t>1 field period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AA762E-2A14-F448-8C7F-4EC81FEF1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548" y="1320801"/>
            <a:ext cx="3644568" cy="1848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71AB3-E832-D742-8515-349F66FEB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543" y="3234213"/>
            <a:ext cx="3614060" cy="183608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658C5C-C284-C74D-90AC-80C33842BEA6}"/>
              </a:ext>
            </a:extLst>
          </p:cNvPr>
          <p:cNvSpPr txBox="1">
            <a:spLocks/>
          </p:cNvSpPr>
          <p:nvPr/>
        </p:nvSpPr>
        <p:spPr bwMode="auto">
          <a:xfrm>
            <a:off x="6204238" y="970531"/>
            <a:ext cx="2555821" cy="121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latin typeface="Cambria" panose="02040503050406030204" pitchFamily="18" charset="0"/>
              </a:rPr>
              <a:t>2 field periods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649DE9-A97A-8148-973C-7707492D67F0}"/>
              </a:ext>
            </a:extLst>
          </p:cNvPr>
          <p:cNvSpPr/>
          <p:nvPr/>
        </p:nvSpPr>
        <p:spPr>
          <a:xfrm>
            <a:off x="8760059" y="4945564"/>
            <a:ext cx="383942" cy="19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08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</a:rPr>
              <a:t>omnigenity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latin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12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E179B-6BE1-A64F-A74C-BC7C382B3324}"/>
              </a:ext>
            </a:extLst>
          </p:cNvPr>
          <p:cNvSpPr txBox="1"/>
          <p:nvPr/>
        </p:nvSpPr>
        <p:spPr>
          <a:xfrm>
            <a:off x="1219201" y="584274"/>
            <a:ext cx="717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G G Plunk, ML, and P </a:t>
            </a:r>
            <a:r>
              <a:rPr lang="en-US" sz="1600" i="1" dirty="0" err="1">
                <a:latin typeface="Cambria" panose="02040503050406030204" pitchFamily="18" charset="0"/>
              </a:rPr>
              <a:t>Helander</a:t>
            </a:r>
            <a:r>
              <a:rPr lang="en-US" sz="1600" i="1" dirty="0">
                <a:latin typeface="Cambria" panose="02040503050406030204" pitchFamily="18" charset="0"/>
              </a:rPr>
              <a:t>,  arXiv:1909.08919, Accepted in J Plasma Phys</a:t>
            </a:r>
          </a:p>
        </p:txBody>
      </p:sp>
      <p:graphicFrame>
        <p:nvGraphicFramePr>
          <p:cNvPr id="13" name="Object 38">
            <a:extLst>
              <a:ext uri="{FF2B5EF4-FFF2-40B4-BE49-F238E27FC236}">
                <a16:creationId xmlns:a16="http://schemas.microsoft.com/office/drawing/2014/main" id="{71302530-6328-2A4E-8883-630868A8AD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76278" y="1372898"/>
          <a:ext cx="5181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07" name="Equation" r:id="rId3" imgW="3289300" imgH="292100" progId="Equation.DSMT4">
                  <p:embed/>
                </p:oleObj>
              </mc:Choice>
              <mc:Fallback>
                <p:oleObj name="Equation" r:id="rId3" imgW="3289300" imgH="292100" progId="Equation.DSMT4">
                  <p:embed/>
                  <p:pic>
                    <p:nvPicPr>
                      <p:cNvPr id="13" name="Object 38">
                        <a:extLst>
                          <a:ext uri="{FF2B5EF4-FFF2-40B4-BE49-F238E27FC236}">
                            <a16:creationId xmlns:a16="http://schemas.microsoft.com/office/drawing/2014/main" id="{71302530-6328-2A4E-8883-630868A8AD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278" y="1372898"/>
                        <a:ext cx="51816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E163ACE-C66D-D24C-992F-87FCBDCA5894}"/>
              </a:ext>
            </a:extLst>
          </p:cNvPr>
          <p:cNvSpPr txBox="1"/>
          <p:nvPr/>
        </p:nvSpPr>
        <p:spPr>
          <a:xfrm>
            <a:off x="1027611" y="1411900"/>
            <a:ext cx="190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6EFDC-990A-F94A-B316-E6C9801B9AAB}"/>
              </a:ext>
            </a:extLst>
          </p:cNvPr>
          <p:cNvSpPr txBox="1"/>
          <p:nvPr/>
        </p:nvSpPr>
        <p:spPr>
          <a:xfrm>
            <a:off x="2334414" y="1679384"/>
            <a:ext cx="91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bounce</a:t>
            </a:r>
          </a:p>
        </p:txBody>
      </p:sp>
    </p:spTree>
    <p:extLst>
      <p:ext uri="{BB962C8B-B14F-4D97-AF65-F5344CB8AC3E}">
        <p14:creationId xmlns:p14="http://schemas.microsoft.com/office/powerpoint/2010/main" val="2226363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799AA9-32B3-2841-BF39-5749C8D8F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68" y="3344679"/>
            <a:ext cx="4412649" cy="1819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38">
            <a:extLst>
              <a:ext uri="{FF2B5EF4-FFF2-40B4-BE49-F238E27FC236}">
                <a16:creationId xmlns:a16="http://schemas.microsoft.com/office/drawing/2014/main" id="{71302530-6328-2A4E-8883-630868A8AD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76278" y="1372898"/>
          <a:ext cx="5181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83" name="Equation" r:id="rId5" imgW="3289300" imgH="292100" progId="Equation.DSMT4">
                  <p:embed/>
                </p:oleObj>
              </mc:Choice>
              <mc:Fallback>
                <p:oleObj name="Equation" r:id="rId5" imgW="3289300" imgH="292100" progId="Equation.DSMT4">
                  <p:embed/>
                  <p:pic>
                    <p:nvPicPr>
                      <p:cNvPr id="13" name="Object 38">
                        <a:extLst>
                          <a:ext uri="{FF2B5EF4-FFF2-40B4-BE49-F238E27FC236}">
                            <a16:creationId xmlns:a16="http://schemas.microsoft.com/office/drawing/2014/main" id="{71302530-6328-2A4E-8883-630868A8AD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278" y="1372898"/>
                        <a:ext cx="51816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E163ACE-C66D-D24C-992F-87FCBDCA5894}"/>
              </a:ext>
            </a:extLst>
          </p:cNvPr>
          <p:cNvSpPr txBox="1"/>
          <p:nvPr/>
        </p:nvSpPr>
        <p:spPr>
          <a:xfrm>
            <a:off x="1027611" y="1411900"/>
            <a:ext cx="190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6EFDC-990A-F94A-B316-E6C9801B9AAB}"/>
              </a:ext>
            </a:extLst>
          </p:cNvPr>
          <p:cNvSpPr txBox="1"/>
          <p:nvPr/>
        </p:nvSpPr>
        <p:spPr>
          <a:xfrm>
            <a:off x="2334414" y="1679384"/>
            <a:ext cx="91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bounce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ABE64-21AB-DE47-9C29-F1F43FA3286B}"/>
              </a:ext>
            </a:extLst>
          </p:cNvPr>
          <p:cNvSpPr txBox="1"/>
          <p:nvPr/>
        </p:nvSpPr>
        <p:spPr>
          <a:xfrm>
            <a:off x="296022" y="2156862"/>
            <a:ext cx="310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Implications for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>
                <a:latin typeface="Cambria" panose="02040503050406030204" pitchFamily="18" charset="0"/>
              </a:rPr>
              <a:t>r</a:t>
            </a:r>
            <a:r>
              <a:rPr lang="en-US" dirty="0">
                <a:latin typeface="Cambria" panose="02040503050406030204" pitchFamily="18" charset="0"/>
              </a:rPr>
              <a:t>,𝜃,𝜁):</a:t>
            </a:r>
          </a:p>
          <a:p>
            <a:r>
              <a:rPr lang="en-US" dirty="0">
                <a:latin typeface="Cambria" panose="02040503050406030204" pitchFamily="18" charset="0"/>
              </a:rPr>
              <a:t>[Cary &amp; </a:t>
            </a:r>
            <a:r>
              <a:rPr lang="en-US" dirty="0" err="1">
                <a:latin typeface="Cambria" panose="02040503050406030204" pitchFamily="18" charset="0"/>
              </a:rPr>
              <a:t>Shasharina</a:t>
            </a:r>
            <a:r>
              <a:rPr lang="en-US" dirty="0">
                <a:latin typeface="Cambria" panose="02040503050406030204" pitchFamily="18" charset="0"/>
              </a:rPr>
              <a:t> (1997)]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7618-0870-454D-A64F-71106CE1CF5F}"/>
              </a:ext>
            </a:extLst>
          </p:cNvPr>
          <p:cNvSpPr txBox="1"/>
          <p:nvPr/>
        </p:nvSpPr>
        <p:spPr>
          <a:xfrm>
            <a:off x="3320419" y="2151224"/>
            <a:ext cx="57305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All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close toroidally, helically, or poloidally.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Distance along </a:t>
            </a:r>
            <a:r>
              <a:rPr lang="en-US" b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between bounce points is the same for every field line on a flux surface.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14C7A-FAD2-924A-880C-88DB45A96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679"/>
            <a:ext cx="4344915" cy="18171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65475E-2F87-0F4C-BD70-2401AB650D3A}"/>
              </a:ext>
            </a:extLst>
          </p:cNvPr>
          <p:cNvSpPr txBox="1"/>
          <p:nvPr/>
        </p:nvSpPr>
        <p:spPr>
          <a:xfrm>
            <a:off x="4058712" y="3234256"/>
            <a:ext cx="652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B </a:t>
            </a:r>
            <a:r>
              <a:rPr lang="en-US" sz="1400" dirty="0">
                <a:latin typeface="Cambria" panose="02040503050406030204" pitchFamily="18" charset="0"/>
              </a:rPr>
              <a:t>[T]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1086D7-C631-B547-9F20-86007489E85A}"/>
              </a:ext>
            </a:extLst>
          </p:cNvPr>
          <p:cNvSpPr txBox="1"/>
          <p:nvPr/>
        </p:nvSpPr>
        <p:spPr>
          <a:xfrm>
            <a:off x="8601460" y="3310960"/>
            <a:ext cx="652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</a:rPr>
              <a:t>B </a:t>
            </a:r>
            <a:r>
              <a:rPr lang="en-US" sz="1400" dirty="0">
                <a:latin typeface="Cambria" panose="02040503050406030204" pitchFamily="18" charset="0"/>
              </a:rPr>
              <a:t>[T]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45B9ED-91DD-6F40-8CB7-1D471B1EDB9C}"/>
              </a:ext>
            </a:extLst>
          </p:cNvPr>
          <p:cNvSpPr txBox="1"/>
          <p:nvPr/>
        </p:nvSpPr>
        <p:spPr>
          <a:xfrm>
            <a:off x="5045633" y="3527189"/>
            <a:ext cx="56938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8BB03"/>
                </a:solidFill>
              </a:rPr>
              <a:t>✓</a:t>
            </a:r>
            <a:endParaRPr lang="en-US" sz="4000" dirty="0">
              <a:solidFill>
                <a:srgbClr val="18BB0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4D58D8-F059-4648-85D1-FE939D916334}"/>
              </a:ext>
            </a:extLst>
          </p:cNvPr>
          <p:cNvSpPr txBox="1"/>
          <p:nvPr/>
        </p:nvSpPr>
        <p:spPr>
          <a:xfrm>
            <a:off x="391101" y="3505441"/>
            <a:ext cx="57429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89C2E-884B-9646-8D6C-E0EF7643A22A}"/>
              </a:ext>
            </a:extLst>
          </p:cNvPr>
          <p:cNvSpPr txBox="1"/>
          <p:nvPr/>
        </p:nvSpPr>
        <p:spPr>
          <a:xfrm>
            <a:off x="1219201" y="584274"/>
            <a:ext cx="717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G G Plunk, ML, and P </a:t>
            </a:r>
            <a:r>
              <a:rPr lang="en-US" sz="1600" i="1" dirty="0" err="1">
                <a:latin typeface="Cambria" panose="02040503050406030204" pitchFamily="18" charset="0"/>
              </a:rPr>
              <a:t>Helander</a:t>
            </a:r>
            <a:r>
              <a:rPr lang="en-US" sz="1600" i="1" dirty="0">
                <a:latin typeface="Cambria" panose="02040503050406030204" pitchFamily="18" charset="0"/>
              </a:rPr>
              <a:t>,  arXiv:1909.08919, Accepted in J Plasma Phys</a:t>
            </a:r>
          </a:p>
        </p:txBody>
      </p:sp>
    </p:spTree>
    <p:extLst>
      <p:ext uri="{BB962C8B-B14F-4D97-AF65-F5344CB8AC3E}">
        <p14:creationId xmlns:p14="http://schemas.microsoft.com/office/powerpoint/2010/main" val="116361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38">
            <a:extLst>
              <a:ext uri="{FF2B5EF4-FFF2-40B4-BE49-F238E27FC236}">
                <a16:creationId xmlns:a16="http://schemas.microsoft.com/office/drawing/2014/main" id="{71302530-6328-2A4E-8883-630868A8AD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76278" y="1372898"/>
          <a:ext cx="5181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09" name="Equation" r:id="rId3" imgW="3289300" imgH="292100" progId="Equation.DSMT4">
                  <p:embed/>
                </p:oleObj>
              </mc:Choice>
              <mc:Fallback>
                <p:oleObj name="Equation" r:id="rId3" imgW="3289300" imgH="292100" progId="Equation.DSMT4">
                  <p:embed/>
                  <p:pic>
                    <p:nvPicPr>
                      <p:cNvPr id="13" name="Object 38">
                        <a:extLst>
                          <a:ext uri="{FF2B5EF4-FFF2-40B4-BE49-F238E27FC236}">
                            <a16:creationId xmlns:a16="http://schemas.microsoft.com/office/drawing/2014/main" id="{71302530-6328-2A4E-8883-630868A8AD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278" y="1372898"/>
                        <a:ext cx="51816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E163ACE-C66D-D24C-992F-87FCBDCA5894}"/>
              </a:ext>
            </a:extLst>
          </p:cNvPr>
          <p:cNvSpPr txBox="1"/>
          <p:nvPr/>
        </p:nvSpPr>
        <p:spPr>
          <a:xfrm>
            <a:off x="1027611" y="1411900"/>
            <a:ext cx="190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C71A8-B34D-464D-B876-30C38D692241}"/>
              </a:ext>
            </a:extLst>
          </p:cNvPr>
          <p:cNvSpPr txBox="1"/>
          <p:nvPr/>
        </p:nvSpPr>
        <p:spPr>
          <a:xfrm>
            <a:off x="274728" y="3369386"/>
            <a:ext cx="4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Garren</a:t>
            </a:r>
            <a:r>
              <a:rPr lang="en-US" dirty="0">
                <a:latin typeface="Cambria" panose="02040503050406030204" pitchFamily="18" charset="0"/>
              </a:rPr>
              <a:t> &amp; Boozer (1991):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6EFDC-990A-F94A-B316-E6C9801B9AAB}"/>
              </a:ext>
            </a:extLst>
          </p:cNvPr>
          <p:cNvSpPr txBox="1"/>
          <p:nvPr/>
        </p:nvSpPr>
        <p:spPr>
          <a:xfrm>
            <a:off x="2334414" y="1679384"/>
            <a:ext cx="91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bounce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ABE64-21AB-DE47-9C29-F1F43FA3286B}"/>
              </a:ext>
            </a:extLst>
          </p:cNvPr>
          <p:cNvSpPr txBox="1"/>
          <p:nvPr/>
        </p:nvSpPr>
        <p:spPr>
          <a:xfrm>
            <a:off x="296022" y="2156862"/>
            <a:ext cx="310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Implications for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>
                <a:latin typeface="Cambria" panose="02040503050406030204" pitchFamily="18" charset="0"/>
              </a:rPr>
              <a:t>r</a:t>
            </a:r>
            <a:r>
              <a:rPr lang="en-US" dirty="0">
                <a:latin typeface="Cambria" panose="02040503050406030204" pitchFamily="18" charset="0"/>
              </a:rPr>
              <a:t>,𝜃,𝜁):</a:t>
            </a:r>
          </a:p>
          <a:p>
            <a:r>
              <a:rPr lang="en-US" dirty="0">
                <a:latin typeface="Cambria" panose="02040503050406030204" pitchFamily="18" charset="0"/>
              </a:rPr>
              <a:t>[Cary &amp; </a:t>
            </a:r>
            <a:r>
              <a:rPr lang="en-US" dirty="0" err="1">
                <a:latin typeface="Cambria" panose="02040503050406030204" pitchFamily="18" charset="0"/>
              </a:rPr>
              <a:t>Shasharina</a:t>
            </a:r>
            <a:r>
              <a:rPr lang="en-US" dirty="0">
                <a:latin typeface="Cambria" panose="02040503050406030204" pitchFamily="18" charset="0"/>
              </a:rPr>
              <a:t> (1997)]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7618-0870-454D-A64F-71106CE1CF5F}"/>
              </a:ext>
            </a:extLst>
          </p:cNvPr>
          <p:cNvSpPr txBox="1"/>
          <p:nvPr/>
        </p:nvSpPr>
        <p:spPr>
          <a:xfrm>
            <a:off x="3320419" y="2151224"/>
            <a:ext cx="57305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All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close toroidally, helically, or poloidally.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Distance along </a:t>
            </a:r>
            <a:r>
              <a:rPr lang="en-US" b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between bounce points is the same for every field line on a flux surface.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</a:endParaRPr>
          </a:p>
        </p:txBody>
      </p:sp>
      <p:graphicFrame>
        <p:nvGraphicFramePr>
          <p:cNvPr id="21" name="Object 38">
            <a:extLst>
              <a:ext uri="{FF2B5EF4-FFF2-40B4-BE49-F238E27FC236}">
                <a16:creationId xmlns:a16="http://schemas.microsoft.com/office/drawing/2014/main" id="{E111ACFC-0B56-AD48-AA2F-E008A1236DB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614504" y="3314566"/>
          <a:ext cx="3902578" cy="43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10" name="Equation" r:id="rId5" imgW="2628900" imgH="292100" progId="Equation.DSMT4">
                  <p:embed/>
                </p:oleObj>
              </mc:Choice>
              <mc:Fallback>
                <p:oleObj name="Equation" r:id="rId5" imgW="2628900" imgH="292100" progId="Equation.DSMT4">
                  <p:embed/>
                  <p:pic>
                    <p:nvPicPr>
                      <p:cNvPr id="21" name="Object 38">
                        <a:extLst>
                          <a:ext uri="{FF2B5EF4-FFF2-40B4-BE49-F238E27FC236}">
                            <a16:creationId xmlns:a16="http://schemas.microsoft.com/office/drawing/2014/main" id="{E111ACFC-0B56-AD48-AA2F-E008A1236D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504" y="3314566"/>
                        <a:ext cx="3902578" cy="433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6433C3F-05D6-C946-BEF2-6433D540F0ED}"/>
              </a:ext>
            </a:extLst>
          </p:cNvPr>
          <p:cNvSpPr txBox="1"/>
          <p:nvPr/>
        </p:nvSpPr>
        <p:spPr>
          <a:xfrm>
            <a:off x="3537304" y="3629087"/>
            <a:ext cx="573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</a:rPr>
              <a:t>for </a:t>
            </a:r>
            <a:r>
              <a:rPr lang="en-US" i="1" dirty="0">
                <a:latin typeface="Cambria" panose="02040503050406030204" pitchFamily="18" charset="0"/>
              </a:rPr>
              <a:t>any</a:t>
            </a:r>
            <a:r>
              <a:rPr lang="en-US" dirty="0">
                <a:latin typeface="Cambria" panose="02040503050406030204" pitchFamily="18" charset="0"/>
              </a:rPr>
              <a:t> equilibrium, not just </a:t>
            </a:r>
            <a:r>
              <a:rPr lang="en-US" dirty="0" err="1">
                <a:latin typeface="Cambria" panose="02040503050406030204" pitchFamily="18" charset="0"/>
              </a:rPr>
              <a:t>quasisymmetry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CD248-032E-8D42-94A4-BEE89CD3BCF7}"/>
              </a:ext>
            </a:extLst>
          </p:cNvPr>
          <p:cNvSpPr txBox="1"/>
          <p:nvPr/>
        </p:nvSpPr>
        <p:spPr>
          <a:xfrm>
            <a:off x="1219201" y="584274"/>
            <a:ext cx="717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G G Plunk, ML, and P </a:t>
            </a:r>
            <a:r>
              <a:rPr lang="en-US" sz="1600" i="1" dirty="0" err="1">
                <a:latin typeface="Cambria" panose="02040503050406030204" pitchFamily="18" charset="0"/>
              </a:rPr>
              <a:t>Helander</a:t>
            </a:r>
            <a:r>
              <a:rPr lang="en-US" sz="1600" i="1" dirty="0">
                <a:latin typeface="Cambria" panose="02040503050406030204" pitchFamily="18" charset="0"/>
              </a:rPr>
              <a:t>,  arXiv:1909.08919, Accepted in J Plasma Phys</a:t>
            </a:r>
          </a:p>
        </p:txBody>
      </p:sp>
    </p:spTree>
    <p:extLst>
      <p:ext uri="{BB962C8B-B14F-4D97-AF65-F5344CB8AC3E}">
        <p14:creationId xmlns:p14="http://schemas.microsoft.com/office/powerpoint/2010/main" val="1783115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38">
            <a:extLst>
              <a:ext uri="{FF2B5EF4-FFF2-40B4-BE49-F238E27FC236}">
                <a16:creationId xmlns:a16="http://schemas.microsoft.com/office/drawing/2014/main" id="{71302530-6328-2A4E-8883-630868A8A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279888"/>
              </p:ext>
            </p:extLst>
          </p:nvPr>
        </p:nvGraphicFramePr>
        <p:xfrm>
          <a:off x="2576278" y="1372898"/>
          <a:ext cx="5181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14" name="Equation" r:id="rId3" imgW="3289300" imgH="292100" progId="Equation.DSMT4">
                  <p:embed/>
                </p:oleObj>
              </mc:Choice>
              <mc:Fallback>
                <p:oleObj name="Equation" r:id="rId3" imgW="3289300" imgH="292100" progId="Equation.DSMT4">
                  <p:embed/>
                  <p:pic>
                    <p:nvPicPr>
                      <p:cNvPr id="27" name="Object 38">
                        <a:extLst>
                          <a:ext uri="{FF2B5EF4-FFF2-40B4-BE49-F238E27FC236}">
                            <a16:creationId xmlns:a16="http://schemas.microsoft.com/office/drawing/2014/main" id="{D0EF1FAE-14D4-9049-92CE-79825C5CAE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278" y="1372898"/>
                        <a:ext cx="51816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E163ACE-C66D-D24C-992F-87FCBDCA5894}"/>
              </a:ext>
            </a:extLst>
          </p:cNvPr>
          <p:cNvSpPr txBox="1"/>
          <p:nvPr/>
        </p:nvSpPr>
        <p:spPr>
          <a:xfrm>
            <a:off x="1027611" y="1411900"/>
            <a:ext cx="190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C71A8-B34D-464D-B876-30C38D692241}"/>
              </a:ext>
            </a:extLst>
          </p:cNvPr>
          <p:cNvSpPr txBox="1"/>
          <p:nvPr/>
        </p:nvSpPr>
        <p:spPr>
          <a:xfrm>
            <a:off x="274728" y="3369386"/>
            <a:ext cx="408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Garren</a:t>
            </a:r>
            <a:r>
              <a:rPr lang="en-US" dirty="0">
                <a:latin typeface="Cambria" panose="02040503050406030204" pitchFamily="18" charset="0"/>
              </a:rPr>
              <a:t> &amp; Boozer (1991):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6EFDC-990A-F94A-B316-E6C9801B9AAB}"/>
              </a:ext>
            </a:extLst>
          </p:cNvPr>
          <p:cNvSpPr txBox="1"/>
          <p:nvPr/>
        </p:nvSpPr>
        <p:spPr>
          <a:xfrm>
            <a:off x="2334414" y="1679384"/>
            <a:ext cx="91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bounce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ABE64-21AB-DE47-9C29-F1F43FA3286B}"/>
              </a:ext>
            </a:extLst>
          </p:cNvPr>
          <p:cNvSpPr txBox="1"/>
          <p:nvPr/>
        </p:nvSpPr>
        <p:spPr>
          <a:xfrm>
            <a:off x="296022" y="2156862"/>
            <a:ext cx="310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Implications for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(</a:t>
            </a:r>
            <a:r>
              <a:rPr lang="en-US" i="1" dirty="0">
                <a:latin typeface="Cambria" panose="02040503050406030204" pitchFamily="18" charset="0"/>
              </a:rPr>
              <a:t>r</a:t>
            </a:r>
            <a:r>
              <a:rPr lang="en-US" dirty="0">
                <a:latin typeface="Cambria" panose="02040503050406030204" pitchFamily="18" charset="0"/>
              </a:rPr>
              <a:t>,𝜃,𝜁):</a:t>
            </a:r>
          </a:p>
          <a:p>
            <a:r>
              <a:rPr lang="en-US" dirty="0">
                <a:latin typeface="Cambria" panose="02040503050406030204" pitchFamily="18" charset="0"/>
              </a:rPr>
              <a:t>[Cary &amp; </a:t>
            </a:r>
            <a:r>
              <a:rPr lang="en-US" dirty="0" err="1">
                <a:latin typeface="Cambria" panose="02040503050406030204" pitchFamily="18" charset="0"/>
              </a:rPr>
              <a:t>Shasharina</a:t>
            </a:r>
            <a:r>
              <a:rPr lang="en-US" dirty="0">
                <a:latin typeface="Cambria" panose="02040503050406030204" pitchFamily="18" charset="0"/>
              </a:rPr>
              <a:t> (1997)]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7618-0870-454D-A64F-71106CE1CF5F}"/>
              </a:ext>
            </a:extLst>
          </p:cNvPr>
          <p:cNvSpPr txBox="1"/>
          <p:nvPr/>
        </p:nvSpPr>
        <p:spPr>
          <a:xfrm>
            <a:off x="3320419" y="2151224"/>
            <a:ext cx="57305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All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close toroidally, helically, or poloidally.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Distance along </a:t>
            </a:r>
            <a:r>
              <a:rPr lang="en-US" b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between bounce points is the same for every field line on a flux surface.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</a:endParaRPr>
          </a:p>
        </p:txBody>
      </p:sp>
      <p:graphicFrame>
        <p:nvGraphicFramePr>
          <p:cNvPr id="21" name="Object 38">
            <a:extLst>
              <a:ext uri="{FF2B5EF4-FFF2-40B4-BE49-F238E27FC236}">
                <a16:creationId xmlns:a16="http://schemas.microsoft.com/office/drawing/2014/main" id="{E111ACFC-0B56-AD48-AA2F-E008A1236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805646"/>
              </p:ext>
            </p:extLst>
          </p:nvPr>
        </p:nvGraphicFramePr>
        <p:xfrm>
          <a:off x="3614504" y="3314566"/>
          <a:ext cx="3902578" cy="43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15" name="Equation" r:id="rId5" imgW="2628900" imgH="292100" progId="Equation.DSMT4">
                  <p:embed/>
                </p:oleObj>
              </mc:Choice>
              <mc:Fallback>
                <p:oleObj name="Equation" r:id="rId5" imgW="2628900" imgH="292100" progId="Equation.DSMT4">
                  <p:embed/>
                  <p:pic>
                    <p:nvPicPr>
                      <p:cNvPr id="13" name="Object 38">
                        <a:extLst>
                          <a:ext uri="{FF2B5EF4-FFF2-40B4-BE49-F238E27FC236}">
                            <a16:creationId xmlns:a16="http://schemas.microsoft.com/office/drawing/2014/main" id="{71302530-6328-2A4E-8883-630868A8AD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504" y="3314566"/>
                        <a:ext cx="3902578" cy="433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6433C3F-05D6-C946-BEF2-6433D540F0ED}"/>
              </a:ext>
            </a:extLst>
          </p:cNvPr>
          <p:cNvSpPr txBox="1"/>
          <p:nvPr/>
        </p:nvSpPr>
        <p:spPr>
          <a:xfrm>
            <a:off x="3537304" y="3629087"/>
            <a:ext cx="573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</a:rPr>
              <a:t>for </a:t>
            </a:r>
            <a:r>
              <a:rPr lang="en-US" i="1" dirty="0">
                <a:latin typeface="Cambria" panose="02040503050406030204" pitchFamily="18" charset="0"/>
              </a:rPr>
              <a:t>any</a:t>
            </a:r>
            <a:r>
              <a:rPr lang="en-US" dirty="0">
                <a:latin typeface="Cambria" panose="02040503050406030204" pitchFamily="18" charset="0"/>
              </a:rPr>
              <a:t> equilibrium, not just </a:t>
            </a:r>
            <a:r>
              <a:rPr lang="en-US" dirty="0" err="1">
                <a:latin typeface="Cambria" panose="02040503050406030204" pitchFamily="18" charset="0"/>
              </a:rPr>
              <a:t>quasisymmetry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E2727-D82D-9D4E-AFEB-4710960F3C35}"/>
              </a:ext>
            </a:extLst>
          </p:cNvPr>
          <p:cNvSpPr txBox="1"/>
          <p:nvPr/>
        </p:nvSpPr>
        <p:spPr>
          <a:xfrm>
            <a:off x="916731" y="4460780"/>
            <a:ext cx="742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mbria" panose="02040503050406030204" pitchFamily="18" charset="0"/>
              </a:rPr>
              <a:t>(Cary &amp; </a:t>
            </a:r>
            <a:r>
              <a:rPr lang="en-US" dirty="0" err="1">
                <a:latin typeface="Cambria" panose="02040503050406030204" pitchFamily="18" charset="0"/>
              </a:rPr>
              <a:t>Shasharina</a:t>
            </a:r>
            <a:r>
              <a:rPr lang="en-US" dirty="0">
                <a:latin typeface="Cambria" panose="02040503050406030204" pitchFamily="18" charset="0"/>
              </a:rPr>
              <a:t> 1997) + (</a:t>
            </a:r>
            <a:r>
              <a:rPr lang="en-US" dirty="0" err="1">
                <a:latin typeface="Cambria" panose="02040503050406030204" pitchFamily="18" charset="0"/>
              </a:rPr>
              <a:t>Garren</a:t>
            </a:r>
            <a:r>
              <a:rPr lang="en-US" dirty="0">
                <a:latin typeface="Cambria" panose="02040503050406030204" pitchFamily="18" charset="0"/>
              </a:rPr>
              <a:t> &amp; Boozer 1991) = (Plunk et al 2019)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E4B382-2F1B-1342-B923-3AE98B496992}"/>
              </a:ext>
            </a:extLst>
          </p:cNvPr>
          <p:cNvSpPr txBox="1"/>
          <p:nvPr/>
        </p:nvSpPr>
        <p:spPr>
          <a:xfrm>
            <a:off x="1219201" y="584274"/>
            <a:ext cx="7178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G G Plunk, ML, and P </a:t>
            </a:r>
            <a:r>
              <a:rPr lang="en-US" sz="1600" i="1" dirty="0" err="1">
                <a:latin typeface="Cambria" panose="02040503050406030204" pitchFamily="18" charset="0"/>
              </a:rPr>
              <a:t>Helander</a:t>
            </a:r>
            <a:r>
              <a:rPr lang="en-US" sz="1600" i="1" dirty="0">
                <a:latin typeface="Cambria" panose="02040503050406030204" pitchFamily="18" charset="0"/>
              </a:rPr>
              <a:t>,  arXiv:1909.08919, Accepted in J Plasma Phys</a:t>
            </a:r>
          </a:p>
        </p:txBody>
      </p:sp>
    </p:spTree>
    <p:extLst>
      <p:ext uri="{BB962C8B-B14F-4D97-AF65-F5344CB8AC3E}">
        <p14:creationId xmlns:p14="http://schemas.microsoft.com/office/powerpoint/2010/main" val="1034149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03C46-F26D-E949-9163-804AA8604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2" r="13227"/>
          <a:stretch/>
        </p:blipFill>
        <p:spPr>
          <a:xfrm>
            <a:off x="4110276" y="662282"/>
            <a:ext cx="3309661" cy="1589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7C751-6F46-BA44-BAFE-DCCA8910D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7" b="30389"/>
          <a:stretch/>
        </p:blipFill>
        <p:spPr>
          <a:xfrm>
            <a:off x="572707" y="676791"/>
            <a:ext cx="3276482" cy="44060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5271F6-F879-8D4F-B986-05C0F1FB7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7" t="15399" r="-277" b="18388"/>
          <a:stretch/>
        </p:blipFill>
        <p:spPr>
          <a:xfrm>
            <a:off x="1959342" y="927807"/>
            <a:ext cx="501754" cy="37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3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03C46-F26D-E949-9163-804AA8604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2" r="13227"/>
          <a:stretch/>
        </p:blipFill>
        <p:spPr>
          <a:xfrm>
            <a:off x="4110276" y="662282"/>
            <a:ext cx="3309661" cy="1589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7C751-6F46-BA44-BAFE-DCCA8910D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7" b="30389"/>
          <a:stretch/>
        </p:blipFill>
        <p:spPr>
          <a:xfrm>
            <a:off x="572707" y="676791"/>
            <a:ext cx="3276482" cy="44060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24706-3B81-4B48-8B51-84FA42529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06" y="2251489"/>
            <a:ext cx="3135915" cy="2892011"/>
          </a:xfrm>
          <a:prstGeom prst="rect">
            <a:avLst/>
          </a:prstGeom>
        </p:spPr>
      </p:pic>
      <p:graphicFrame>
        <p:nvGraphicFramePr>
          <p:cNvPr id="17" name="Object 38">
            <a:extLst>
              <a:ext uri="{FF2B5EF4-FFF2-40B4-BE49-F238E27FC236}">
                <a16:creationId xmlns:a16="http://schemas.microsoft.com/office/drawing/2014/main" id="{0EF5FCBE-7EBC-FB40-BD49-07926D111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869534"/>
              </p:ext>
            </p:extLst>
          </p:nvPr>
        </p:nvGraphicFramePr>
        <p:xfrm>
          <a:off x="4110276" y="2674156"/>
          <a:ext cx="1696583" cy="1897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48" name="Equation" r:id="rId6" imgW="1206500" imgH="1346200" progId="Equation.DSMT4">
                  <p:embed/>
                </p:oleObj>
              </mc:Choice>
              <mc:Fallback>
                <p:oleObj name="Equation" r:id="rId6" imgW="1206500" imgH="1346200" progId="Equation.DSMT4">
                  <p:embed/>
                  <p:pic>
                    <p:nvPicPr>
                      <p:cNvPr id="15" name="Object 38">
                        <a:extLst>
                          <a:ext uri="{FF2B5EF4-FFF2-40B4-BE49-F238E27FC236}">
                            <a16:creationId xmlns:a16="http://schemas.microsoft.com/office/drawing/2014/main" id="{A51009E2-0FD5-B542-95A0-36A19D4217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276" y="2674156"/>
                        <a:ext cx="1696583" cy="1897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EF71800-9B27-BE47-899F-0DE932D19C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7" t="15399" r="-277" b="18388"/>
          <a:stretch/>
        </p:blipFill>
        <p:spPr>
          <a:xfrm>
            <a:off x="1959342" y="927807"/>
            <a:ext cx="501754" cy="37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0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Theory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Comparison to optimized configurations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omnigenity</a:t>
            </a: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8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4BB7-29F3-8B4B-ACA0-1C2C288A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08" y="49828"/>
            <a:ext cx="9034791" cy="3394472"/>
          </a:xfrm>
        </p:spPr>
        <p:txBody>
          <a:bodyPr/>
          <a:lstStyle/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Advantages of </a:t>
            </a:r>
            <a:r>
              <a:rPr lang="en-US" sz="2000" dirty="0" err="1">
                <a:latin typeface="Cambria" panose="02040503050406030204" pitchFamily="18" charset="0"/>
              </a:rPr>
              <a:t>stellarators</a:t>
            </a:r>
            <a:r>
              <a:rPr lang="en-US" sz="2000" dirty="0">
                <a:latin typeface="Cambria" panose="02040503050406030204" pitchFamily="18" charset="0"/>
              </a:rPr>
              <a:t>: steady-state, no disruptions, no power recirculated for current drive, no Greenwald limit, don’t rely on plasma for confinement.</a:t>
            </a:r>
          </a:p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But, alpha losses &amp; neoclassical transport would be too large unless you carefully choose the geometry.</a:t>
            </a:r>
            <a:endParaRPr lang="en-US" sz="16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A solution: </a:t>
            </a:r>
            <a:r>
              <a:rPr lang="en-US" sz="2000" dirty="0" err="1">
                <a:latin typeface="Cambria" panose="02040503050406030204" pitchFamily="18" charset="0"/>
              </a:rPr>
              <a:t>quasisymmetry</a:t>
            </a:r>
            <a:endParaRPr lang="en-US" sz="20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16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Object 38">
            <a:extLst>
              <a:ext uri="{FF2B5EF4-FFF2-40B4-BE49-F238E27FC236}">
                <a16:creationId xmlns:a16="http://schemas.microsoft.com/office/drawing/2014/main" id="{77C09F37-AE61-4B4D-B6BD-1754324B90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427932"/>
              </p:ext>
            </p:extLst>
          </p:nvPr>
        </p:nvGraphicFramePr>
        <p:xfrm>
          <a:off x="1143000" y="1606550"/>
          <a:ext cx="66040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45" name="Equation" r:id="rId4" imgW="3924300" imgH="292100" progId="Equation.DSMT4">
                  <p:embed/>
                </p:oleObj>
              </mc:Choice>
              <mc:Fallback>
                <p:oleObj name="Equation" r:id="rId4" imgW="3924300" imgH="292100" progId="Equation.DSMT4">
                  <p:embed/>
                  <p:pic>
                    <p:nvPicPr>
                      <p:cNvPr id="6" name="Object 38">
                        <a:extLst>
                          <a:ext uri="{FF2B5EF4-FFF2-40B4-BE49-F238E27FC236}">
                            <a16:creationId xmlns:a16="http://schemas.microsoft.com/office/drawing/2014/main" id="{77C09F37-AE61-4B4D-B6BD-1754324B9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6550"/>
                        <a:ext cx="66040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8">
            <a:extLst>
              <a:ext uri="{FF2B5EF4-FFF2-40B4-BE49-F238E27FC236}">
                <a16:creationId xmlns:a16="http://schemas.microsoft.com/office/drawing/2014/main" id="{AD2DC4B8-D5D0-F34C-B3F6-07026E042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673222"/>
              </p:ext>
            </p:extLst>
          </p:nvPr>
        </p:nvGraphicFramePr>
        <p:xfrm>
          <a:off x="4381358" y="2176463"/>
          <a:ext cx="4295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46" name="Equation" r:id="rId6" imgW="2552700" imgH="292100" progId="Equation.DSMT4">
                  <p:embed/>
                </p:oleObj>
              </mc:Choice>
              <mc:Fallback>
                <p:oleObj name="Equation" r:id="rId6" imgW="2552700" imgH="292100" progId="Equation.DSMT4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D2DC4B8-D5D0-F34C-B3F6-07026E04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358" y="2176463"/>
                        <a:ext cx="42957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2FBCD9B-EA64-984B-B918-3B2645059C9C}"/>
              </a:ext>
            </a:extLst>
          </p:cNvPr>
          <p:cNvSpPr txBox="1"/>
          <p:nvPr/>
        </p:nvSpPr>
        <p:spPr>
          <a:xfrm>
            <a:off x="6039636" y="265309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Boozer angles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C6AEC7-F524-2E42-81BD-8031F3B90157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2545082"/>
            <a:ext cx="593159" cy="334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35EF5C-EBA4-7E4D-B7F3-5182272140F7}"/>
              </a:ext>
            </a:extLst>
          </p:cNvPr>
          <p:cNvCxnSpPr>
            <a:cxnSpLocks/>
          </p:cNvCxnSpPr>
          <p:nvPr/>
        </p:nvCxnSpPr>
        <p:spPr>
          <a:xfrm flipH="1" flipV="1">
            <a:off x="6004005" y="2545082"/>
            <a:ext cx="71262" cy="331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77057B-BC39-D645-93D7-CAC8A48B9F46}"/>
              </a:ext>
            </a:extLst>
          </p:cNvPr>
          <p:cNvGrpSpPr/>
          <p:nvPr/>
        </p:nvGrpSpPr>
        <p:grpSpPr>
          <a:xfrm>
            <a:off x="776274" y="2607493"/>
            <a:ext cx="4597632" cy="1995379"/>
            <a:chOff x="776274" y="2607493"/>
            <a:chExt cx="4597632" cy="1995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A3D660-3662-4340-AAEB-A0805815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9AF68BB-89F9-8D4C-9F78-CEBE15658661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CD40E9-4F49-F241-9A72-35FF2289BCC3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38">
              <a:extLst>
                <a:ext uri="{FF2B5EF4-FFF2-40B4-BE49-F238E27FC236}">
                  <a16:creationId xmlns:a16="http://schemas.microsoft.com/office/drawing/2014/main" id="{D416ADA1-D319-4D45-B358-A115B15703E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5747" name="Equation" r:id="rId9" imgW="127000" imgH="203200" progId="Equation.DSMT4">
                    <p:embed/>
                  </p:oleObj>
                </mc:Choice>
                <mc:Fallback>
                  <p:oleObj name="Equation" r:id="rId9" imgW="127000" imgH="203200" progId="Equation.DSMT4">
                    <p:embed/>
                    <p:pic>
                      <p:nvPicPr>
                        <p:cNvPr id="24" name="Object 38">
                          <a:extLst>
                            <a:ext uri="{FF2B5EF4-FFF2-40B4-BE49-F238E27FC236}">
                              <a16:creationId xmlns:a16="http://schemas.microsoft.com/office/drawing/2014/main" id="{D416ADA1-D319-4D45-B358-A115B15703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38">
              <a:extLst>
                <a:ext uri="{FF2B5EF4-FFF2-40B4-BE49-F238E27FC236}">
                  <a16:creationId xmlns:a16="http://schemas.microsoft.com/office/drawing/2014/main" id="{ABDE66E8-99FB-FF49-AD82-C59C572E128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5748" name="Equation" r:id="rId11" imgW="127000" imgH="177800" progId="Equation.DSMT4">
                    <p:embed/>
                  </p:oleObj>
                </mc:Choice>
                <mc:Fallback>
                  <p:oleObj name="Equation" r:id="rId11" imgW="127000" imgH="177800" progId="Equation.DSMT4">
                    <p:embed/>
                    <p:pic>
                      <p:nvPicPr>
                        <p:cNvPr id="25" name="Object 38">
                          <a:extLst>
                            <a:ext uri="{FF2B5EF4-FFF2-40B4-BE49-F238E27FC236}">
                              <a16:creationId xmlns:a16="http://schemas.microsoft.com/office/drawing/2014/main" id="{ABDE66E8-99FB-FF49-AD82-C59C572E12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9C287C-3355-D24A-95B1-74C1B28B4A77}"/>
              </a:ext>
            </a:extLst>
          </p:cNvPr>
          <p:cNvSpPr txBox="1"/>
          <p:nvPr/>
        </p:nvSpPr>
        <p:spPr>
          <a:xfrm>
            <a:off x="4191455" y="4460845"/>
            <a:ext cx="539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Guiding-center </a:t>
            </a:r>
            <a:r>
              <a:rPr lang="en-US" dirty="0" err="1">
                <a:latin typeface="Cambria" panose="02040503050406030204" pitchFamily="18" charset="0"/>
              </a:rPr>
              <a:t>Lagrangian</a:t>
            </a:r>
            <a:r>
              <a:rPr lang="en-US" dirty="0">
                <a:latin typeface="Cambria" panose="02040503050406030204" pitchFamily="18" charset="0"/>
              </a:rPr>
              <a:t> in Boozer coordinates depends on (𝜃,𝜁) only through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=|</a:t>
            </a:r>
            <a:r>
              <a:rPr lang="en-US" b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|.</a:t>
            </a:r>
          </a:p>
        </p:txBody>
      </p:sp>
    </p:spTree>
    <p:extLst>
      <p:ext uri="{BB962C8B-B14F-4D97-AF65-F5344CB8AC3E}">
        <p14:creationId xmlns:p14="http://schemas.microsoft.com/office/powerpoint/2010/main" val="4099354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6784-B866-9448-9EB2-BD33E2D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) construction allows triangularity, </a:t>
            </a:r>
            <a:r>
              <a:rPr lang="en-US" sz="1800" dirty="0" err="1"/>
              <a:t>Shafranov</a:t>
            </a:r>
            <a:r>
              <a:rPr lang="en-US" sz="1800" dirty="0"/>
              <a:t> shift, and more accurate </a:t>
            </a:r>
            <a:r>
              <a:rPr lang="en-US" sz="1800" dirty="0" err="1"/>
              <a:t>quasisymmetry</a:t>
            </a:r>
            <a:r>
              <a:rPr lang="en-US" sz="1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BBA3-72C6-9349-8E55-F814D3DC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E205A-25B4-8645-9BA0-1C3FCBC021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22375" y="627063"/>
          <a:ext cx="65230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25" name="Equation" r:id="rId3" imgW="4038600" imgH="292100" progId="Equation.DSMT4">
                  <p:embed/>
                </p:oleObj>
              </mc:Choice>
              <mc:Fallback>
                <p:oleObj name="Equation" r:id="rId3" imgW="40386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C9E205A-25B4-8645-9BA0-1C3FCBC02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2375" y="627063"/>
                        <a:ext cx="65230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819F3E-4327-4E45-B333-78EC9FC5B3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8818" y="1142031"/>
          <a:ext cx="7548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26" name="Equation" r:id="rId5" imgW="4673600" imgH="304800" progId="Equation.DSMT4">
                  <p:embed/>
                </p:oleObj>
              </mc:Choice>
              <mc:Fallback>
                <p:oleObj name="Equation" r:id="rId5" imgW="4673600" imgH="304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1819F3E-4327-4E45-B333-78EC9FC5B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8818" y="1142031"/>
                        <a:ext cx="75485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9A96F5-2D33-6747-BE2D-AAB7EA129880}"/>
              </a:ext>
            </a:extLst>
          </p:cNvPr>
          <p:cNvSpPr txBox="1"/>
          <p:nvPr/>
        </p:nvSpPr>
        <p:spPr>
          <a:xfrm>
            <a:off x="7232071" y="1551031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11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6784-B866-9448-9EB2-BD33E2D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) construction allows triangularity, </a:t>
            </a:r>
            <a:r>
              <a:rPr lang="en-US" sz="1800" dirty="0" err="1"/>
              <a:t>Shafranov</a:t>
            </a:r>
            <a:r>
              <a:rPr lang="en-US" sz="1800" dirty="0"/>
              <a:t> shift, and more accurate </a:t>
            </a:r>
            <a:r>
              <a:rPr lang="en-US" sz="1800" dirty="0" err="1"/>
              <a:t>quasisymmetry</a:t>
            </a:r>
            <a:r>
              <a:rPr lang="en-US" sz="18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95E64-193E-3A4D-AC5C-B70B8479D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831837"/>
            <a:ext cx="8229600" cy="3394472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en-US" sz="2000" dirty="0">
                <a:latin typeface="Cambria" panose="02040503050406030204" pitchFamily="18" charset="0"/>
              </a:rPr>
              <a:t>3 new input parameters: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2c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2s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1872"/>
              </a:spcBef>
              <a:buNone/>
            </a:pP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BBA3-72C6-9349-8E55-F814D3DC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DF68024-C17E-FD4E-9A9C-E5F0764EDE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2211836"/>
          <a:ext cx="24479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049" name="Equation" r:id="rId3" imgW="1435100" imgH="304800" progId="Equation.DSMT4">
                  <p:embed/>
                </p:oleObj>
              </mc:Choice>
              <mc:Fallback>
                <p:oleObj name="Equation" r:id="rId3" imgW="1435100" imgH="304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DF68024-C17E-FD4E-9A9C-E5F0764ED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9862" y="2211836"/>
                        <a:ext cx="24479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EF084C-5C47-A44D-88D4-E8B75CD264C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2690156"/>
          <a:ext cx="6383438" cy="4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050" name="Equation" r:id="rId5" imgW="4152900" imgH="304800" progId="Equation.DSMT4">
                  <p:embed/>
                </p:oleObj>
              </mc:Choice>
              <mc:Fallback>
                <p:oleObj name="Equation" r:id="rId5" imgW="4152900" imgH="304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7EF084C-5C47-A44D-88D4-E8B75CD26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9862" y="2690156"/>
                        <a:ext cx="6383438" cy="4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E205A-25B4-8645-9BA0-1C3FCBC021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22375" y="627063"/>
          <a:ext cx="65230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051" name="Equation" r:id="rId7" imgW="4038600" imgH="292100" progId="Equation.DSMT4">
                  <p:embed/>
                </p:oleObj>
              </mc:Choice>
              <mc:Fallback>
                <p:oleObj name="Equation" r:id="rId7" imgW="40386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C9E205A-25B4-8645-9BA0-1C3FCBC02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2375" y="627063"/>
                        <a:ext cx="65230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819F3E-4327-4E45-B333-78EC9FC5B3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8818" y="1142031"/>
          <a:ext cx="7548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052" name="Equation" r:id="rId9" imgW="4673600" imgH="304800" progId="Equation.DSMT4">
                  <p:embed/>
                </p:oleObj>
              </mc:Choice>
              <mc:Fallback>
                <p:oleObj name="Equation" r:id="rId9" imgW="4673600" imgH="304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1819F3E-4327-4E45-B333-78EC9FC5B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8818" y="1142031"/>
                        <a:ext cx="75485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9A96F5-2D33-6747-BE2D-AAB7EA129880}"/>
              </a:ext>
            </a:extLst>
          </p:cNvPr>
          <p:cNvSpPr txBox="1"/>
          <p:nvPr/>
        </p:nvSpPr>
        <p:spPr>
          <a:xfrm>
            <a:off x="7232071" y="1551031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371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6784-B866-9448-9EB2-BD33E2D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) construction allows triangularity, </a:t>
            </a:r>
            <a:r>
              <a:rPr lang="en-US" sz="1800" dirty="0" err="1"/>
              <a:t>Shafranov</a:t>
            </a:r>
            <a:r>
              <a:rPr lang="en-US" sz="1800" dirty="0"/>
              <a:t> shift, and more accurate </a:t>
            </a:r>
            <a:r>
              <a:rPr lang="en-US" sz="1800" dirty="0" err="1"/>
              <a:t>quasisymmetry</a:t>
            </a:r>
            <a:r>
              <a:rPr lang="en-US" sz="18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95E64-193E-3A4D-AC5C-B70B8479D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831837"/>
            <a:ext cx="8229600" cy="3394472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en-US" sz="2000" dirty="0">
                <a:latin typeface="Cambria" panose="02040503050406030204" pitchFamily="18" charset="0"/>
              </a:rPr>
              <a:t>3 new input parameters: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2c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2s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1872"/>
              </a:spcBef>
              <a:buNone/>
            </a:pPr>
            <a:endParaRPr lang="en-US" sz="4800" dirty="0">
              <a:latin typeface="Cambria" panose="02040503050406030204" pitchFamily="18" charset="0"/>
            </a:endParaRPr>
          </a:p>
          <a:p>
            <a:pPr>
              <a:spcBef>
                <a:spcPts val="1872"/>
              </a:spcBef>
            </a:pPr>
            <a:r>
              <a:rPr lang="en-US" sz="2000" dirty="0">
                <a:latin typeface="Cambria" panose="02040503050406030204" pitchFamily="18" charset="0"/>
              </a:rPr>
              <a:t>Net loss of 1 degree of freedom. My approach: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is an output. Need to adjust inputs so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≈ constant.</a:t>
            </a:r>
            <a:endParaRPr lang="en-US" sz="2000" baseline="-25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BBA3-72C6-9349-8E55-F814D3DC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DF68024-C17E-FD4E-9A9C-E5F0764EDE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2211836"/>
          <a:ext cx="24479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025" name="Equation" r:id="rId3" imgW="1435100" imgH="304800" progId="Equation.DSMT4">
                  <p:embed/>
                </p:oleObj>
              </mc:Choice>
              <mc:Fallback>
                <p:oleObj name="Equation" r:id="rId3" imgW="1435100" imgH="304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DF68024-C17E-FD4E-9A9C-E5F0764ED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9862" y="2211836"/>
                        <a:ext cx="24479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EF084C-5C47-A44D-88D4-E8B75CD264C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69862" y="2690156"/>
          <a:ext cx="6383438" cy="4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026" name="Equation" r:id="rId5" imgW="4152900" imgH="304800" progId="Equation.DSMT4">
                  <p:embed/>
                </p:oleObj>
              </mc:Choice>
              <mc:Fallback>
                <p:oleObj name="Equation" r:id="rId5" imgW="4152900" imgH="304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7EF084C-5C47-A44D-88D4-E8B75CD26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9862" y="2690156"/>
                        <a:ext cx="6383438" cy="4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E205A-25B4-8645-9BA0-1C3FCBC021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22375" y="627063"/>
          <a:ext cx="65230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027" name="Equation" r:id="rId7" imgW="4038600" imgH="292100" progId="Equation.DSMT4">
                  <p:embed/>
                </p:oleObj>
              </mc:Choice>
              <mc:Fallback>
                <p:oleObj name="Equation" r:id="rId7" imgW="40386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C9E205A-25B4-8645-9BA0-1C3FCBC02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2375" y="627063"/>
                        <a:ext cx="65230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819F3E-4327-4E45-B333-78EC9FC5B3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8818" y="1142031"/>
          <a:ext cx="7548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028" name="Equation" r:id="rId9" imgW="4673600" imgH="304800" progId="Equation.DSMT4">
                  <p:embed/>
                </p:oleObj>
              </mc:Choice>
              <mc:Fallback>
                <p:oleObj name="Equation" r:id="rId9" imgW="4673600" imgH="304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1819F3E-4327-4E45-B333-78EC9FC5B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8818" y="1142031"/>
                        <a:ext cx="75485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9A96F5-2D33-6747-BE2D-AAB7EA129880}"/>
              </a:ext>
            </a:extLst>
          </p:cNvPr>
          <p:cNvSpPr txBox="1"/>
          <p:nvPr/>
        </p:nvSpPr>
        <p:spPr>
          <a:xfrm>
            <a:off x="7232071" y="1551031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111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6784-B866-9448-9EB2-BD33E2D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baseline="30000" dirty="0"/>
              <a:t>2</a:t>
            </a:r>
            <a:r>
              <a:rPr lang="en-US" sz="1800" dirty="0"/>
              <a:t>) construction allows triangularity, </a:t>
            </a:r>
            <a:r>
              <a:rPr lang="en-US" sz="1800" dirty="0" err="1"/>
              <a:t>Shafranov</a:t>
            </a:r>
            <a:r>
              <a:rPr lang="en-US" sz="1800" dirty="0"/>
              <a:t> shift, and more accurate </a:t>
            </a:r>
            <a:r>
              <a:rPr lang="en-US" sz="1800" dirty="0" err="1"/>
              <a:t>quasisymmetry</a:t>
            </a:r>
            <a:r>
              <a:rPr lang="en-US" sz="18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95E64-193E-3A4D-AC5C-B70B8479D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831837"/>
            <a:ext cx="8229600" cy="3394472"/>
          </a:xfrm>
        </p:spPr>
        <p:txBody>
          <a:bodyPr/>
          <a:lstStyle/>
          <a:p>
            <a:pPr>
              <a:spcBef>
                <a:spcPts val="1872"/>
              </a:spcBef>
            </a:pPr>
            <a:r>
              <a:rPr lang="en-US" sz="2000" dirty="0">
                <a:latin typeface="Cambria" panose="02040503050406030204" pitchFamily="18" charset="0"/>
              </a:rPr>
              <a:t>3 new input parameters: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2c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mbria" panose="02040503050406030204" pitchFamily="18" charset="0"/>
              </a:rPr>
              <a:t>2s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1872"/>
              </a:spcBef>
              <a:buNone/>
            </a:pPr>
            <a:endParaRPr lang="en-US" sz="4800" dirty="0">
              <a:latin typeface="Cambria" panose="02040503050406030204" pitchFamily="18" charset="0"/>
            </a:endParaRPr>
          </a:p>
          <a:p>
            <a:pPr>
              <a:spcBef>
                <a:spcPts val="1872"/>
              </a:spcBef>
            </a:pPr>
            <a:r>
              <a:rPr lang="en-US" sz="2000" dirty="0">
                <a:latin typeface="Cambria" panose="02040503050406030204" pitchFamily="18" charset="0"/>
              </a:rPr>
              <a:t>Net loss of 1 degree of freedom. My approach: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is an output. Need to adjust inputs so </a:t>
            </a:r>
            <a:r>
              <a:rPr lang="en-US" sz="2000" i="1" dirty="0"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latin typeface="Cambria" panose="02040503050406030204" pitchFamily="18" charset="0"/>
              </a:rPr>
              <a:t>20</a:t>
            </a:r>
            <a:r>
              <a:rPr lang="en-US" sz="2000" dirty="0">
                <a:latin typeface="Cambria" panose="02040503050406030204" pitchFamily="18" charset="0"/>
              </a:rPr>
              <a:t>(𝜁) ≈ constant.</a:t>
            </a:r>
          </a:p>
          <a:p>
            <a:pPr>
              <a:spcBef>
                <a:spcPts val="1872"/>
              </a:spcBef>
            </a:pPr>
            <a:endParaRPr lang="en-US" sz="2000" baseline="-25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BBA3-72C6-9349-8E55-F814D3DC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DF68024-C17E-FD4E-9A9C-E5F0764EDE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517929"/>
              </p:ext>
            </p:extLst>
          </p:nvPr>
        </p:nvGraphicFramePr>
        <p:xfrm>
          <a:off x="969862" y="2211836"/>
          <a:ext cx="24479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59" name="Equation" r:id="rId4" imgW="1435100" imgH="304800" progId="Equation.DSMT4">
                  <p:embed/>
                </p:oleObj>
              </mc:Choice>
              <mc:Fallback>
                <p:oleObj name="Equation" r:id="rId4" imgW="1435100" imgH="304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ED60E0-7973-1946-BF14-60996CEDE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862" y="2211836"/>
                        <a:ext cx="2447925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EF084C-5C47-A44D-88D4-E8B75CD26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116330"/>
              </p:ext>
            </p:extLst>
          </p:nvPr>
        </p:nvGraphicFramePr>
        <p:xfrm>
          <a:off x="969862" y="2690156"/>
          <a:ext cx="6383438" cy="469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60" name="Equation" r:id="rId6" imgW="4152900" imgH="304800" progId="Equation.DSMT4">
                  <p:embed/>
                </p:oleObj>
              </mc:Choice>
              <mc:Fallback>
                <p:oleObj name="Equation" r:id="rId6" imgW="4152900" imgH="304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52CC1D-984A-684D-B488-20EED54F3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9862" y="2690156"/>
                        <a:ext cx="6383438" cy="469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C9E205A-25B4-8645-9BA0-1C3FCBC02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921382"/>
              </p:ext>
            </p:extLst>
          </p:nvPr>
        </p:nvGraphicFramePr>
        <p:xfrm>
          <a:off x="1222375" y="627063"/>
          <a:ext cx="65230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61" name="Equation" r:id="rId8" imgW="4038600" imgH="292100" progId="Equation.DSMT4">
                  <p:embed/>
                </p:oleObj>
              </mc:Choice>
              <mc:Fallback>
                <p:oleObj name="Equation" r:id="rId8" imgW="4038600" imgH="2921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6D9BD0-132B-4349-9B20-6CDE59BEF7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22375" y="627063"/>
                        <a:ext cx="65230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819F3E-4327-4E45-B333-78EC9FC5B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5434"/>
              </p:ext>
            </p:extLst>
          </p:nvPr>
        </p:nvGraphicFramePr>
        <p:xfrm>
          <a:off x="708818" y="1142031"/>
          <a:ext cx="7548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62" name="Equation" r:id="rId10" imgW="4673600" imgH="304800" progId="Equation.DSMT4">
                  <p:embed/>
                </p:oleObj>
              </mc:Choice>
              <mc:Fallback>
                <p:oleObj name="Equation" r:id="rId10" imgW="4673600" imgH="304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C9E205A-25B4-8645-9BA0-1C3FCBC02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8818" y="1142031"/>
                        <a:ext cx="7548563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9A96F5-2D33-6747-BE2D-AAB7EA129880}"/>
              </a:ext>
            </a:extLst>
          </p:cNvPr>
          <p:cNvSpPr txBox="1"/>
          <p:nvPr/>
        </p:nvSpPr>
        <p:spPr>
          <a:xfrm>
            <a:off x="7232071" y="1551031"/>
            <a:ext cx="16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Same for </a:t>
            </a:r>
            <a:r>
              <a:rPr lang="en-US" i="1" dirty="0">
                <a:latin typeface="Cambria" panose="02040503050406030204" pitchFamily="18" charset="0"/>
              </a:rPr>
              <a:t>Y</a:t>
            </a:r>
            <a:r>
              <a:rPr lang="en-US" dirty="0">
                <a:latin typeface="Cambria" panose="02040503050406030204" pitchFamily="18" charset="0"/>
              </a:rPr>
              <a:t> &amp; </a:t>
            </a:r>
            <a:r>
              <a:rPr lang="en-US" i="1" dirty="0">
                <a:latin typeface="Cambria" panose="02040503050406030204" pitchFamily="18" charset="0"/>
              </a:rPr>
              <a:t>Z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747A2B-AC92-454C-B2D1-62B03836FCAA}"/>
              </a:ext>
            </a:extLst>
          </p:cNvPr>
          <p:cNvSpPr txBox="1">
            <a:spLocks/>
          </p:cNvSpPr>
          <p:nvPr/>
        </p:nvSpPr>
        <p:spPr bwMode="auto">
          <a:xfrm>
            <a:off x="237280" y="4184906"/>
            <a:ext cx="4785981" cy="86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72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Minimize </a:t>
            </a:r>
            <a:r>
              <a:rPr lang="en-US" sz="2000" i="1" kern="0" dirty="0">
                <a:latin typeface="Cambria" panose="02040503050406030204" pitchFamily="18" charset="0"/>
              </a:rPr>
              <a:t>X</a:t>
            </a:r>
            <a:r>
              <a:rPr lang="en-US" sz="2000" kern="0" baseline="-25000" dirty="0">
                <a:latin typeface="Cambria" panose="02040503050406030204" pitchFamily="18" charset="0"/>
              </a:rPr>
              <a:t>2</a:t>
            </a:r>
            <a:r>
              <a:rPr lang="en-US" sz="2000" kern="0" dirty="0">
                <a:latin typeface="Cambria" panose="02040503050406030204" pitchFamily="18" charset="0"/>
              </a:rPr>
              <a:t> &amp; </a:t>
            </a:r>
            <a:r>
              <a:rPr lang="en-US" sz="2000" i="1" kern="0" dirty="0">
                <a:latin typeface="Cambria" panose="02040503050406030204" pitchFamily="18" charset="0"/>
              </a:rPr>
              <a:t>Y</a:t>
            </a:r>
            <a:r>
              <a:rPr lang="en-US" sz="2000" kern="0" baseline="-25000" dirty="0">
                <a:latin typeface="Cambria" panose="02040503050406030204" pitchFamily="18" charset="0"/>
              </a:rPr>
              <a:t>2</a:t>
            </a:r>
            <a:r>
              <a:rPr lang="en-US" sz="2000" kern="0" dirty="0">
                <a:latin typeface="Cambria" panose="02040503050406030204" pitchFamily="18" charset="0"/>
              </a:rPr>
              <a:t>, to maximize the </a:t>
            </a:r>
            <a:r>
              <a:rPr lang="en-US" sz="2000" i="1" kern="0" dirty="0">
                <a:latin typeface="Cambria" panose="02040503050406030204" pitchFamily="18" charset="0"/>
              </a:rPr>
              <a:t>r</a:t>
            </a:r>
            <a:r>
              <a:rPr lang="en-US" sz="2000" kern="0" dirty="0">
                <a:latin typeface="Cambria" panose="02040503050406030204" pitchFamily="18" charset="0"/>
              </a:rPr>
              <a:t> at which surfaces begin to self-intersect.</a:t>
            </a:r>
          </a:p>
          <a:p>
            <a:pPr>
              <a:spcBef>
                <a:spcPts val="1872"/>
              </a:spcBef>
            </a:pPr>
            <a:endParaRPr lang="en-US" sz="2000" kern="0" baseline="-25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17CBE-F350-0541-8D3A-6EC4165BC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7840" y="3734896"/>
            <a:ext cx="3028158" cy="14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7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8D74-8B0F-534C-9E54-D84A3298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)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7E5BF-9D66-B644-9C81-120CE1E3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A83B9-E6DC-F94F-AB23-3B5C3AEEF925}"/>
              </a:ext>
            </a:extLst>
          </p:cNvPr>
          <p:cNvSpPr/>
          <p:nvPr/>
        </p:nvSpPr>
        <p:spPr>
          <a:xfrm>
            <a:off x="5029200" y="1959615"/>
            <a:ext cx="342900" cy="2796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6DA2CD-8E97-244C-991D-C724E91A5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4" y="2204488"/>
            <a:ext cx="3326170" cy="288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C83D7-C3F7-A543-AC93-AD58EB939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1" y="2211220"/>
            <a:ext cx="3287821" cy="2876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77043E-D720-ED4E-B64D-E2847043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51519" r="21881" b="16883"/>
          <a:stretch/>
        </p:blipFill>
        <p:spPr>
          <a:xfrm>
            <a:off x="5571469" y="592202"/>
            <a:ext cx="2767340" cy="17778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B03296-5E4A-AB4A-AB4B-EE0A71E358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598" r="13228" b="16815"/>
          <a:stretch/>
        </p:blipFill>
        <p:spPr>
          <a:xfrm>
            <a:off x="768972" y="627827"/>
            <a:ext cx="3449303" cy="17538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668165-C1BA-AF49-873E-064E22C73603}"/>
              </a:ext>
            </a:extLst>
          </p:cNvPr>
          <p:cNvSpPr/>
          <p:nvPr/>
        </p:nvSpPr>
        <p:spPr>
          <a:xfrm>
            <a:off x="4898550" y="2204488"/>
            <a:ext cx="558141" cy="38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D64BA5-F58A-6746-A7B8-5C3C5155EE22}"/>
              </a:ext>
            </a:extLst>
          </p:cNvPr>
          <p:cNvSpPr/>
          <p:nvPr/>
        </p:nvSpPr>
        <p:spPr>
          <a:xfrm>
            <a:off x="488343" y="2260084"/>
            <a:ext cx="558141" cy="384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86F2C0-FE75-B240-A3F1-E6E4E6D096A9}"/>
              </a:ext>
            </a:extLst>
          </p:cNvPr>
          <p:cNvSpPr txBox="1"/>
          <p:nvPr/>
        </p:nvSpPr>
        <p:spPr>
          <a:xfrm>
            <a:off x="2568439" y="1005604"/>
            <a:ext cx="56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QA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5120CC-46C8-554C-A4B3-E4DCAEC4BB46}"/>
              </a:ext>
            </a:extLst>
          </p:cNvPr>
          <p:cNvSpPr txBox="1"/>
          <p:nvPr/>
        </p:nvSpPr>
        <p:spPr>
          <a:xfrm>
            <a:off x="6990764" y="1029354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QH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E1732-E90A-F247-BF10-5AD6D0A8C680}"/>
              </a:ext>
            </a:extLst>
          </p:cNvPr>
          <p:cNvSpPr txBox="1"/>
          <p:nvPr/>
        </p:nvSpPr>
        <p:spPr>
          <a:xfrm>
            <a:off x="2358735" y="1472346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𝜄 = 0.42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DF6E-71C0-8043-90DC-5C42FC3B202F}"/>
              </a:ext>
            </a:extLst>
          </p:cNvPr>
          <p:cNvSpPr txBox="1"/>
          <p:nvPr/>
        </p:nvSpPr>
        <p:spPr>
          <a:xfrm>
            <a:off x="6821551" y="1423069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𝜄 = 1.14</a:t>
            </a:r>
          </a:p>
        </p:txBody>
      </p:sp>
    </p:spTree>
    <p:extLst>
      <p:ext uri="{BB962C8B-B14F-4D97-AF65-F5344CB8AC3E}">
        <p14:creationId xmlns:p14="http://schemas.microsoft.com/office/powerpoint/2010/main" val="2192962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F68640-FCC7-E145-A871-476CA2851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08" y="766700"/>
            <a:ext cx="4539342" cy="4034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E6CCB-F3E8-4E4C-8B22-C1ECCD28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" y="766700"/>
            <a:ext cx="4539342" cy="4034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97B97-365C-174A-96FE-D278D949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9" y="0"/>
            <a:ext cx="9063841" cy="557213"/>
          </a:xfrm>
        </p:spPr>
        <p:txBody>
          <a:bodyPr/>
          <a:lstStyle/>
          <a:p>
            <a:r>
              <a:rPr lang="en-US" sz="2200" dirty="0" err="1"/>
              <a:t>Quasisymmetry</a:t>
            </a:r>
            <a:r>
              <a:rPr lang="en-US" sz="2200" dirty="0"/>
              <a:t> expected for the </a:t>
            </a:r>
            <a:r>
              <a:rPr lang="en-US" sz="2200" i="1" dirty="0"/>
              <a:t>O</a:t>
            </a:r>
            <a:r>
              <a:rPr lang="en-US" sz="2200" dirty="0"/>
              <a:t>(</a:t>
            </a:r>
            <a:r>
              <a:rPr lang="en-US" sz="2200" i="1" dirty="0"/>
              <a:t>r</a:t>
            </a:r>
            <a:r>
              <a:rPr lang="en-US" sz="2200" baseline="30000" dirty="0"/>
              <a:t>2</a:t>
            </a:r>
            <a:r>
              <a:rPr lang="en-US" sz="2200" dirty="0"/>
              <a:t>) construction is confirmed by VMEC.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9695-C790-8142-B023-EA8F6A29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399E0-A2D0-0C45-B79C-5DD61D1B14F1}"/>
              </a:ext>
            </a:extLst>
          </p:cNvPr>
          <p:cNvSpPr txBox="1"/>
          <p:nvPr/>
        </p:nvSpPr>
        <p:spPr>
          <a:xfrm>
            <a:off x="2359247" y="3138325"/>
            <a:ext cx="56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QA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62592-992A-CC4D-863A-2A9726F3BC30}"/>
              </a:ext>
            </a:extLst>
          </p:cNvPr>
          <p:cNvSpPr txBox="1"/>
          <p:nvPr/>
        </p:nvSpPr>
        <p:spPr>
          <a:xfrm>
            <a:off x="6883887" y="3088125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QH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41D767-E108-7945-8FA1-3DCF0C2C460B}"/>
              </a:ext>
            </a:extLst>
          </p:cNvPr>
          <p:cNvSpPr/>
          <p:nvPr/>
        </p:nvSpPr>
        <p:spPr>
          <a:xfrm>
            <a:off x="6626431" y="4619501"/>
            <a:ext cx="486888" cy="182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D33B92-AC96-1B4D-8EA7-1B948FC11621}"/>
              </a:ext>
            </a:extLst>
          </p:cNvPr>
          <p:cNvSpPr/>
          <p:nvPr/>
        </p:nvSpPr>
        <p:spPr>
          <a:xfrm>
            <a:off x="2152738" y="4619501"/>
            <a:ext cx="486888" cy="182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6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3071-BB38-744A-ADE1-511B6F59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100" dirty="0"/>
              <a:t>We can now numerically demonstrate </a:t>
            </a:r>
            <a:r>
              <a:rPr lang="en-US" sz="2100" dirty="0" err="1"/>
              <a:t>Garren</a:t>
            </a:r>
            <a:r>
              <a:rPr lang="en-US" sz="2100" dirty="0"/>
              <a:t> &amp; Boozer’s scaling: </a:t>
            </a:r>
            <a:r>
              <a:rPr lang="en-US" sz="2100" i="1" dirty="0" err="1"/>
              <a:t>B</a:t>
            </a:r>
            <a:r>
              <a:rPr lang="en-US" sz="2100" baseline="-25000" dirty="0" err="1"/>
              <a:t>nonsymm</a:t>
            </a:r>
            <a:r>
              <a:rPr lang="en-US" sz="2100" dirty="0"/>
              <a:t> ~ 1/</a:t>
            </a:r>
            <a:r>
              <a:rPr lang="en-US" sz="2100" i="1" dirty="0"/>
              <a:t>A</a:t>
            </a:r>
            <a:r>
              <a:rPr lang="en-US" sz="2100" baseline="30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D80B4-20DC-3D4C-B8A8-289B6B06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A5E6F9-BDE3-4449-A198-5ABC3F70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" y="1135181"/>
            <a:ext cx="4518429" cy="3953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1558A5-9575-1E42-B4D7-BE2380C88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69" y="1135182"/>
            <a:ext cx="4535685" cy="3968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DA1C3-ABB8-0643-94C3-9123A077AF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51519" r="21881" b="16883"/>
          <a:stretch/>
        </p:blipFill>
        <p:spPr>
          <a:xfrm>
            <a:off x="5096456" y="3121331"/>
            <a:ext cx="2128810" cy="1367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207D4-5D46-EF4A-B878-EFC59A7171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598" r="13228" b="16815"/>
          <a:stretch/>
        </p:blipFill>
        <p:spPr>
          <a:xfrm>
            <a:off x="590843" y="3278935"/>
            <a:ext cx="2340280" cy="11899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7B4E17-D648-CF47-AEF9-19D60B2E0FA5}"/>
              </a:ext>
            </a:extLst>
          </p:cNvPr>
          <p:cNvSpPr txBox="1"/>
          <p:nvPr/>
        </p:nvSpPr>
        <p:spPr>
          <a:xfrm>
            <a:off x="1760983" y="3574331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EB6FD-23B4-874E-BC7B-1005C121554B}"/>
              </a:ext>
            </a:extLst>
          </p:cNvPr>
          <p:cNvSpPr txBox="1"/>
          <p:nvPr/>
        </p:nvSpPr>
        <p:spPr>
          <a:xfrm>
            <a:off x="6057871" y="3516847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QH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F9860B9-7DAB-3749-B7F5-F74A4A04721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663825" y="534988"/>
          <a:ext cx="3814763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05" name="Equation" r:id="rId8" imgW="2590800" imgH="469900" progId="Equation.DSMT4">
                  <p:embed/>
                </p:oleObj>
              </mc:Choice>
              <mc:Fallback>
                <p:oleObj name="Equation" r:id="rId8" imgW="2590800" imgH="4699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F9860B9-7DAB-3749-B7F5-F74A4A0472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3825" y="534988"/>
                        <a:ext cx="3814763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8665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3071-BB38-744A-ADE1-511B6F59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100" dirty="0"/>
              <a:t>We can now numerically demonstrate </a:t>
            </a:r>
            <a:r>
              <a:rPr lang="en-US" sz="2100" dirty="0" err="1"/>
              <a:t>Garren</a:t>
            </a:r>
            <a:r>
              <a:rPr lang="en-US" sz="2100" dirty="0"/>
              <a:t> &amp; Boozer’s scaling: </a:t>
            </a:r>
            <a:r>
              <a:rPr lang="en-US" sz="2100" i="1" dirty="0" err="1"/>
              <a:t>B</a:t>
            </a:r>
            <a:r>
              <a:rPr lang="en-US" sz="2100" baseline="-25000" dirty="0" err="1"/>
              <a:t>nonsymm</a:t>
            </a:r>
            <a:r>
              <a:rPr lang="en-US" sz="2100" dirty="0"/>
              <a:t> ~ 1/</a:t>
            </a:r>
            <a:r>
              <a:rPr lang="en-US" sz="2100" i="1" dirty="0"/>
              <a:t>A</a:t>
            </a:r>
            <a:r>
              <a:rPr lang="en-US" sz="2100" baseline="30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D80B4-20DC-3D4C-B8A8-289B6B06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3CE7DC-F69C-834F-85F8-0B5A6701601E}"/>
              </a:ext>
            </a:extLst>
          </p:cNvPr>
          <p:cNvGrpSpPr/>
          <p:nvPr/>
        </p:nvGrpSpPr>
        <p:grpSpPr>
          <a:xfrm>
            <a:off x="18195" y="1135181"/>
            <a:ext cx="9032959" cy="3968726"/>
            <a:chOff x="37402" y="683529"/>
            <a:chExt cx="9032959" cy="39687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A5E6F9-BDE3-4449-A198-5ABC3F70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2" y="683529"/>
              <a:ext cx="4518429" cy="39536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1558A5-9575-1E42-B4D7-BE2380C8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676" y="683530"/>
              <a:ext cx="4535685" cy="39687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2DA1C3-ABB8-0643-94C3-9123A077A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" t="51519" r="21881" b="16883"/>
            <a:stretch/>
          </p:blipFill>
          <p:spPr>
            <a:xfrm>
              <a:off x="5115663" y="2669679"/>
              <a:ext cx="2128810" cy="13676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4207D4-5D46-EF4A-B878-EFC59A717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1598" r="13228" b="16815"/>
            <a:stretch/>
          </p:blipFill>
          <p:spPr>
            <a:xfrm>
              <a:off x="610050" y="2827283"/>
              <a:ext cx="2340280" cy="11899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7B4E17-D648-CF47-AEF9-19D60B2E0FA5}"/>
                </a:ext>
              </a:extLst>
            </p:cNvPr>
            <p:cNvSpPr txBox="1"/>
            <p:nvPr/>
          </p:nvSpPr>
          <p:spPr>
            <a:xfrm>
              <a:off x="1780190" y="3122679"/>
              <a:ext cx="5693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4EB6FD-23B4-874E-BC7B-1005C121554B}"/>
                </a:ext>
              </a:extLst>
            </p:cNvPr>
            <p:cNvSpPr txBox="1"/>
            <p:nvPr/>
          </p:nvSpPr>
          <p:spPr>
            <a:xfrm>
              <a:off x="6077078" y="3065195"/>
              <a:ext cx="583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QH</a:t>
              </a:r>
            </a:p>
          </p:txBody>
        </p:sp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F9860B9-7DAB-3749-B7F5-F74A4A047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761625"/>
              </p:ext>
            </p:extLst>
          </p:nvPr>
        </p:nvGraphicFramePr>
        <p:xfrm>
          <a:off x="2663825" y="534988"/>
          <a:ext cx="3814763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82" name="Equation" r:id="rId8" imgW="2590800" imgH="469900" progId="Equation.DSMT4">
                  <p:embed/>
                </p:oleObj>
              </mc:Choice>
              <mc:Fallback>
                <p:oleObj name="Equation" r:id="rId8" imgW="2590800" imgH="4699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C6FC52F-7B29-A346-BB8E-7DCC4AE6A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3825" y="534988"/>
                        <a:ext cx="3814763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FB38EE-4BDD-1748-B2D9-9D62B9B750E6}"/>
              </a:ext>
            </a:extLst>
          </p:cNvPr>
          <p:cNvCxnSpPr>
            <a:cxnSpLocks/>
          </p:cNvCxnSpPr>
          <p:nvPr/>
        </p:nvCxnSpPr>
        <p:spPr>
          <a:xfrm>
            <a:off x="4313768" y="3759312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367419-49A0-2242-9528-2E53245B8B7A}"/>
              </a:ext>
            </a:extLst>
          </p:cNvPr>
          <p:cNvSpPr txBox="1"/>
          <p:nvPr/>
        </p:nvSpPr>
        <p:spPr>
          <a:xfrm>
            <a:off x="4170139" y="3137012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0826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99D442-D69E-C34D-A6BD-24BBDBFC6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0" y="3053407"/>
            <a:ext cx="3320746" cy="22325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2B3EA6D-BF1F-F84E-AE67-3FC976E1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9442" cy="55721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200" dirty="0" err="1"/>
              <a:t>Quasisymmetry</a:t>
            </a:r>
            <a:r>
              <a:rPr lang="en-US" sz="2200" dirty="0"/>
              <a:t> can be achieved to any desired precision, e.g. </a:t>
            </a:r>
            <a:r>
              <a:rPr lang="en-US" sz="2200" i="1" dirty="0" err="1"/>
              <a:t>B</a:t>
            </a:r>
            <a:r>
              <a:rPr lang="en-US" sz="2200" baseline="-25000" dirty="0" err="1"/>
              <a:t>nonsymm</a:t>
            </a:r>
            <a:r>
              <a:rPr lang="en-US" sz="2200" dirty="0"/>
              <a:t> ≤ </a:t>
            </a:r>
            <a:r>
              <a:rPr lang="en-US" sz="2200" i="1" dirty="0" err="1"/>
              <a:t>B</a:t>
            </a:r>
            <a:r>
              <a:rPr lang="en-US" sz="2200" baseline="-25000" dirty="0" err="1"/>
              <a:t>Earth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52F46-5951-2445-9347-28368CEF2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6"/>
          <a:stretch/>
        </p:blipFill>
        <p:spPr>
          <a:xfrm>
            <a:off x="277884" y="594509"/>
            <a:ext cx="3068171" cy="2599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91E5B-4695-6E48-94C1-AAA0FD9F7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29" y="3012390"/>
            <a:ext cx="3434742" cy="230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1FF07-51BE-E04C-BBA3-228312095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805926" y="594509"/>
            <a:ext cx="3249944" cy="25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77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8BA0-4CC2-8F41-A904-85AAAA11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A7E2-B435-6F40-BFD7-5F761A88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4" y="675863"/>
            <a:ext cx="8378122" cy="3640466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200" dirty="0">
                <a:latin typeface="Cambria" panose="02040503050406030204" pitchFamily="18" charset="0"/>
              </a:rPr>
              <a:t>Higher order: Calculate </a:t>
            </a:r>
            <a:r>
              <a:rPr lang="en-US" sz="2200" i="1" dirty="0">
                <a:latin typeface="Cambria" panose="02040503050406030204" pitchFamily="18" charset="0"/>
              </a:rPr>
              <a:t>B</a:t>
            </a:r>
            <a:r>
              <a:rPr lang="en-US" sz="2200" baseline="-25000" dirty="0">
                <a:latin typeface="Cambria" panose="02040503050406030204" pitchFamily="18" charset="0"/>
              </a:rPr>
              <a:t>3</a:t>
            </a:r>
            <a:r>
              <a:rPr lang="en-US" sz="2200" dirty="0">
                <a:latin typeface="Cambria" panose="02040503050406030204" pitchFamily="18" charset="0"/>
              </a:rPr>
              <a:t> so symmetry-breaking can be minimized.</a:t>
            </a:r>
          </a:p>
          <a:p>
            <a:pPr>
              <a:spcBef>
                <a:spcPts val="1776"/>
              </a:spcBef>
            </a:pPr>
            <a:r>
              <a:rPr lang="en-US" sz="2200" dirty="0">
                <a:latin typeface="Cambria" panose="02040503050406030204" pitchFamily="18" charset="0"/>
              </a:rPr>
              <a:t>Examine MHD &amp; gyrokinetic stability using the expansion.</a:t>
            </a:r>
          </a:p>
          <a:p>
            <a:pPr>
              <a:spcBef>
                <a:spcPts val="1776"/>
              </a:spcBef>
            </a:pPr>
            <a:r>
              <a:rPr lang="en-US" sz="2200" dirty="0">
                <a:latin typeface="Cambria" panose="02040503050406030204" pitchFamily="18" charset="0"/>
              </a:rPr>
              <a:t>Can anything be proved about the number or character of</a:t>
            </a:r>
            <a:r>
              <a:rPr lang="en-US" sz="2200" i="1" dirty="0">
                <a:latin typeface="Cambria" panose="02040503050406030204" pitchFamily="18" charset="0"/>
              </a:rPr>
              <a:t> O</a:t>
            </a:r>
            <a:r>
              <a:rPr lang="en-US" sz="2200" dirty="0">
                <a:latin typeface="Cambria" panose="02040503050406030204" pitchFamily="18" charset="0"/>
              </a:rPr>
              <a:t>(</a:t>
            </a:r>
            <a:r>
              <a:rPr lang="en-US" sz="2200" i="1" dirty="0">
                <a:latin typeface="Cambria" panose="02040503050406030204" pitchFamily="18" charset="0"/>
              </a:rPr>
              <a:t>r</a:t>
            </a:r>
            <a:r>
              <a:rPr lang="en-US" sz="2200" baseline="30000" dirty="0">
                <a:latin typeface="Cambria" panose="02040503050406030204" pitchFamily="18" charset="0"/>
              </a:rPr>
              <a:t>2</a:t>
            </a:r>
            <a:r>
              <a:rPr lang="en-US" sz="2200" dirty="0">
                <a:latin typeface="Cambria" panose="02040503050406030204" pitchFamily="18" charset="0"/>
              </a:rPr>
              <a:t>) solutions?</a:t>
            </a:r>
          </a:p>
          <a:p>
            <a:pPr>
              <a:spcBef>
                <a:spcPts val="1776"/>
              </a:spcBef>
            </a:pPr>
            <a:r>
              <a:rPr lang="en-US" sz="2200" dirty="0">
                <a:latin typeface="Cambria" panose="02040503050406030204" pitchFamily="18" charset="0"/>
              </a:rPr>
              <a:t>Is there an analogous construction to give </a:t>
            </a:r>
            <a:r>
              <a:rPr lang="en-US" sz="2200" dirty="0" err="1">
                <a:latin typeface="Cambria" panose="02040503050406030204" pitchFamily="18" charset="0"/>
              </a:rPr>
              <a:t>quasisymmetry</a:t>
            </a:r>
            <a:r>
              <a:rPr lang="en-US" sz="2200" dirty="0">
                <a:latin typeface="Cambria" panose="02040503050406030204" pitchFamily="18" charset="0"/>
              </a:rPr>
              <a:t> at an off-axis surface? </a:t>
            </a:r>
          </a:p>
          <a:p>
            <a:pPr>
              <a:spcBef>
                <a:spcPts val="1776"/>
              </a:spcBef>
            </a:pPr>
            <a:r>
              <a:rPr lang="en-US" sz="2200" dirty="0">
                <a:latin typeface="Cambria" panose="02040503050406030204" pitchFamily="18" charset="0"/>
              </a:rPr>
              <a:t>Check coil feasibility for newly discovered configurations.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C5313-9ED7-0D4D-95A1-46946E0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6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BCD9B-EA64-984B-B918-3B2645059C9C}"/>
              </a:ext>
            </a:extLst>
          </p:cNvPr>
          <p:cNvSpPr txBox="1"/>
          <p:nvPr/>
        </p:nvSpPr>
        <p:spPr>
          <a:xfrm>
            <a:off x="6039636" y="265309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Boozer angles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C6AEC7-F524-2E42-81BD-8031F3B90157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2545082"/>
            <a:ext cx="593159" cy="334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35EF5C-EBA4-7E4D-B7F3-5182272140F7}"/>
              </a:ext>
            </a:extLst>
          </p:cNvPr>
          <p:cNvCxnSpPr>
            <a:cxnSpLocks/>
          </p:cNvCxnSpPr>
          <p:nvPr/>
        </p:nvCxnSpPr>
        <p:spPr>
          <a:xfrm flipH="1" flipV="1">
            <a:off x="6004005" y="2545082"/>
            <a:ext cx="71262" cy="331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77057B-BC39-D645-93D7-CAC8A48B9F46}"/>
              </a:ext>
            </a:extLst>
          </p:cNvPr>
          <p:cNvGrpSpPr/>
          <p:nvPr/>
        </p:nvGrpSpPr>
        <p:grpSpPr>
          <a:xfrm>
            <a:off x="776274" y="2607493"/>
            <a:ext cx="4597632" cy="1995379"/>
            <a:chOff x="776274" y="2607493"/>
            <a:chExt cx="4597632" cy="1995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A3D660-3662-4340-AAEB-A0805815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9AF68BB-89F9-8D4C-9F78-CEBE15658661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CD40E9-4F49-F241-9A72-35FF2289BCC3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38">
              <a:extLst>
                <a:ext uri="{FF2B5EF4-FFF2-40B4-BE49-F238E27FC236}">
                  <a16:creationId xmlns:a16="http://schemas.microsoft.com/office/drawing/2014/main" id="{D416ADA1-D319-4D45-B358-A115B15703E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4717" name="Equation" r:id="rId5" imgW="127000" imgH="203200" progId="Equation.DSMT4">
                    <p:embed/>
                  </p:oleObj>
                </mc:Choice>
                <mc:Fallback>
                  <p:oleObj name="Equation" r:id="rId5" imgW="127000" imgH="203200" progId="Equation.DSMT4">
                    <p:embed/>
                    <p:pic>
                      <p:nvPicPr>
                        <p:cNvPr id="24" name="Object 38">
                          <a:extLst>
                            <a:ext uri="{FF2B5EF4-FFF2-40B4-BE49-F238E27FC236}">
                              <a16:creationId xmlns:a16="http://schemas.microsoft.com/office/drawing/2014/main" id="{D416ADA1-D319-4D45-B358-A115B15703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38">
              <a:extLst>
                <a:ext uri="{FF2B5EF4-FFF2-40B4-BE49-F238E27FC236}">
                  <a16:creationId xmlns:a16="http://schemas.microsoft.com/office/drawing/2014/main" id="{ABDE66E8-99FB-FF49-AD82-C59C572E128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4718" name="Equation" r:id="rId7" imgW="127000" imgH="177800" progId="Equation.DSMT4">
                    <p:embed/>
                  </p:oleObj>
                </mc:Choice>
                <mc:Fallback>
                  <p:oleObj name="Equation" r:id="rId7" imgW="127000" imgH="177800" progId="Equation.DSMT4">
                    <p:embed/>
                    <p:pic>
                      <p:nvPicPr>
                        <p:cNvPr id="25" name="Object 38">
                          <a:extLst>
                            <a:ext uri="{FF2B5EF4-FFF2-40B4-BE49-F238E27FC236}">
                              <a16:creationId xmlns:a16="http://schemas.microsoft.com/office/drawing/2014/main" id="{ABDE66E8-99FB-FF49-AD82-C59C572E12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CB85E8-BD44-4741-9593-F757C5FA0849}"/>
              </a:ext>
            </a:extLst>
          </p:cNvPr>
          <p:cNvSpPr txBox="1"/>
          <p:nvPr/>
        </p:nvSpPr>
        <p:spPr>
          <a:xfrm>
            <a:off x="6475305" y="3614072"/>
            <a:ext cx="26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(Or, weaker conditions like </a:t>
            </a:r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)</a:t>
            </a:r>
          </a:p>
        </p:txBody>
      </p:sp>
      <p:graphicFrame>
        <p:nvGraphicFramePr>
          <p:cNvPr id="18" name="Object 38">
            <a:extLst>
              <a:ext uri="{FF2B5EF4-FFF2-40B4-BE49-F238E27FC236}">
                <a16:creationId xmlns:a16="http://schemas.microsoft.com/office/drawing/2014/main" id="{742A19D3-A087-064A-A748-FC33907898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017040"/>
              </p:ext>
            </p:extLst>
          </p:nvPr>
        </p:nvGraphicFramePr>
        <p:xfrm>
          <a:off x="1143000" y="1606550"/>
          <a:ext cx="66040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719" name="Equation" r:id="rId9" imgW="3924300" imgH="292100" progId="Equation.DSMT4">
                  <p:embed/>
                </p:oleObj>
              </mc:Choice>
              <mc:Fallback>
                <p:oleObj name="Equation" r:id="rId9" imgW="3924300" imgH="292100" progId="Equation.DSMT4">
                  <p:embed/>
                  <p:pic>
                    <p:nvPicPr>
                      <p:cNvPr id="6" name="Object 38">
                        <a:extLst>
                          <a:ext uri="{FF2B5EF4-FFF2-40B4-BE49-F238E27FC236}">
                            <a16:creationId xmlns:a16="http://schemas.microsoft.com/office/drawing/2014/main" id="{77C09F37-AE61-4B4D-B6BD-1754324B9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6550"/>
                        <a:ext cx="66040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8">
            <a:extLst>
              <a:ext uri="{FF2B5EF4-FFF2-40B4-BE49-F238E27FC236}">
                <a16:creationId xmlns:a16="http://schemas.microsoft.com/office/drawing/2014/main" id="{EA9ED661-AEE1-F34E-A868-0DDCABDD3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09919"/>
              </p:ext>
            </p:extLst>
          </p:nvPr>
        </p:nvGraphicFramePr>
        <p:xfrm>
          <a:off x="4381358" y="2176463"/>
          <a:ext cx="4295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720" name="Equation" r:id="rId11" imgW="2552700" imgH="292100" progId="Equation.DSMT4">
                  <p:embed/>
                </p:oleObj>
              </mc:Choice>
              <mc:Fallback>
                <p:oleObj name="Equation" r:id="rId11" imgW="2552700" imgH="292100" progId="Equation.DSMT4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D2DC4B8-D5D0-F34C-B3F6-07026E04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358" y="2176463"/>
                        <a:ext cx="42957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B4E1277-1F3C-0B4D-95A8-1F0B10165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08" y="49828"/>
            <a:ext cx="9034791" cy="3394472"/>
          </a:xfrm>
        </p:spPr>
        <p:txBody>
          <a:bodyPr/>
          <a:lstStyle/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Advantages of </a:t>
            </a:r>
            <a:r>
              <a:rPr lang="en-US" sz="2000" dirty="0" err="1">
                <a:latin typeface="Cambria" panose="02040503050406030204" pitchFamily="18" charset="0"/>
              </a:rPr>
              <a:t>stellarators</a:t>
            </a:r>
            <a:r>
              <a:rPr lang="en-US" sz="2000" dirty="0">
                <a:latin typeface="Cambria" panose="02040503050406030204" pitchFamily="18" charset="0"/>
              </a:rPr>
              <a:t>: steady-state, no disruptions, no power recirculated for current drive, no Greenwald limit, don’t rely on plasma for confinement.</a:t>
            </a:r>
          </a:p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But, alpha losses &amp; neoclassical transport would be too large unless you carefully choose the geometry.</a:t>
            </a:r>
            <a:endParaRPr lang="en-US" sz="16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r>
              <a:rPr lang="en-US" sz="2000" dirty="0">
                <a:latin typeface="Cambria" panose="02040503050406030204" pitchFamily="18" charset="0"/>
              </a:rPr>
              <a:t>A solution: </a:t>
            </a:r>
            <a:r>
              <a:rPr lang="en-US" sz="2000" dirty="0" err="1">
                <a:latin typeface="Cambria" panose="02040503050406030204" pitchFamily="18" charset="0"/>
              </a:rPr>
              <a:t>quasisymmetry</a:t>
            </a:r>
            <a:endParaRPr lang="en-US" sz="20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160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96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58E1-0BC0-B543-895E-B585DB44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09A2-EAAB-C446-B95E-FA0A92269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13" y="594984"/>
            <a:ext cx="8890987" cy="4126451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The near-axis expansion enables transport-optimized </a:t>
            </a:r>
            <a:r>
              <a:rPr lang="en-US" sz="1800" dirty="0" err="1">
                <a:latin typeface="Cambria" panose="02040503050406030204" pitchFamily="18" charset="0"/>
              </a:rPr>
              <a:t>stellarator</a:t>
            </a:r>
            <a:r>
              <a:rPr lang="en-US" sz="1800" dirty="0">
                <a:latin typeface="Cambria" panose="02040503050406030204" pitchFamily="18" charset="0"/>
              </a:rPr>
              <a:t> configurations to be generated orders of magnitude faster than before.</a:t>
            </a:r>
          </a:p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We precisely understand the size of the space of magnetic fields that are </a:t>
            </a:r>
            <a:r>
              <a:rPr lang="en-US" sz="1800" dirty="0" err="1">
                <a:latin typeface="Cambria" panose="02040503050406030204" pitchFamily="18" charset="0"/>
              </a:rPr>
              <a:t>quasisymmetric</a:t>
            </a:r>
            <a:r>
              <a:rPr lang="en-US" sz="1800" dirty="0">
                <a:latin typeface="Cambria" panose="02040503050406030204" pitchFamily="18" charset="0"/>
              </a:rPr>
              <a:t> near the axis (to </a:t>
            </a:r>
            <a:r>
              <a:rPr lang="en-US" sz="1800" i="1" dirty="0">
                <a:latin typeface="Cambria" panose="02040503050406030204" pitchFamily="18" charset="0"/>
              </a:rPr>
              <a:t>O</a:t>
            </a:r>
            <a:r>
              <a:rPr lang="en-US" sz="1800" dirty="0">
                <a:latin typeface="Cambria" panose="02040503050406030204" pitchFamily="18" charset="0"/>
              </a:rPr>
              <a:t>(</a:t>
            </a:r>
            <a:r>
              <a:rPr lang="en-US" sz="1800" i="1" dirty="0">
                <a:latin typeface="Cambria" panose="02040503050406030204" pitchFamily="18" charset="0"/>
              </a:rPr>
              <a:t>r</a:t>
            </a:r>
            <a:r>
              <a:rPr lang="en-US" sz="1800" dirty="0">
                <a:latin typeface="Cambria" panose="02040503050406030204" pitchFamily="18" charset="0"/>
              </a:rPr>
              <a:t>)).</a:t>
            </a:r>
          </a:p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There is hope of definitively identifying all regions of parameter space with practical </a:t>
            </a:r>
            <a:r>
              <a:rPr lang="en-US" sz="1800" dirty="0" err="1">
                <a:latin typeface="Cambria" panose="02040503050406030204" pitchFamily="18" charset="0"/>
              </a:rPr>
              <a:t>quasisymmetric</a:t>
            </a:r>
            <a:r>
              <a:rPr lang="en-US" sz="1800" dirty="0">
                <a:latin typeface="Cambria" panose="02040503050406030204" pitchFamily="18" charset="0"/>
              </a:rPr>
              <a:t> fields (near the axis).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57C0E-3D33-F642-BEA4-B2CD8D35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1D0CA-6394-3F43-B7F1-5651D7768B15}"/>
              </a:ext>
            </a:extLst>
          </p:cNvPr>
          <p:cNvSpPr txBox="1"/>
          <p:nvPr/>
        </p:nvSpPr>
        <p:spPr>
          <a:xfrm>
            <a:off x="27505" y="4507091"/>
            <a:ext cx="9116495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J Plasma Phys 84, 905840616 (2018)           J Plasma Phys 85, 905850103 (2019)           PPCF 61, 075001 (2019) arXiv:1909.08919              arXiv:1908.10253            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github.com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landreman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quasisymmetry</a:t>
            </a:r>
            <a:endParaRPr lang="en-US" sz="15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067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FDEA06-735A-F14B-9B65-AD3CCE8B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37520">
            <a:off x="3863558" y="2860189"/>
            <a:ext cx="1746342" cy="2228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1458E1-0BC0-B543-895E-B585DB44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09A2-EAAB-C446-B95E-FA0A92269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13" y="594984"/>
            <a:ext cx="8890987" cy="4126451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The near-axis expansion enables transport-optimized </a:t>
            </a:r>
            <a:r>
              <a:rPr lang="en-US" sz="1800" dirty="0" err="1">
                <a:latin typeface="Cambria" panose="02040503050406030204" pitchFamily="18" charset="0"/>
              </a:rPr>
              <a:t>stellarator</a:t>
            </a:r>
            <a:r>
              <a:rPr lang="en-US" sz="1800" dirty="0">
                <a:latin typeface="Cambria" panose="02040503050406030204" pitchFamily="18" charset="0"/>
              </a:rPr>
              <a:t> configurations to be generated orders of magnitude faster than before.</a:t>
            </a:r>
          </a:p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We precisely understand the size of the space of magnetic fields that are </a:t>
            </a:r>
            <a:r>
              <a:rPr lang="en-US" sz="1800" dirty="0" err="1">
                <a:latin typeface="Cambria" panose="02040503050406030204" pitchFamily="18" charset="0"/>
              </a:rPr>
              <a:t>quasisymmetric</a:t>
            </a:r>
            <a:r>
              <a:rPr lang="en-US" sz="1800" dirty="0">
                <a:latin typeface="Cambria" panose="02040503050406030204" pitchFamily="18" charset="0"/>
              </a:rPr>
              <a:t> near the axis (to </a:t>
            </a:r>
            <a:r>
              <a:rPr lang="en-US" sz="1800" i="1" dirty="0">
                <a:latin typeface="Cambria" panose="02040503050406030204" pitchFamily="18" charset="0"/>
              </a:rPr>
              <a:t>O</a:t>
            </a:r>
            <a:r>
              <a:rPr lang="en-US" sz="1800" dirty="0">
                <a:latin typeface="Cambria" panose="02040503050406030204" pitchFamily="18" charset="0"/>
              </a:rPr>
              <a:t>(</a:t>
            </a:r>
            <a:r>
              <a:rPr lang="en-US" sz="1800" i="1" dirty="0">
                <a:latin typeface="Cambria" panose="02040503050406030204" pitchFamily="18" charset="0"/>
              </a:rPr>
              <a:t>r</a:t>
            </a:r>
            <a:r>
              <a:rPr lang="en-US" sz="1800" dirty="0">
                <a:latin typeface="Cambria" panose="02040503050406030204" pitchFamily="18" charset="0"/>
              </a:rPr>
              <a:t>)).</a:t>
            </a:r>
          </a:p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There is hope of definitively identifying all regions of parameter space with practical </a:t>
            </a:r>
            <a:r>
              <a:rPr lang="en-US" sz="1800" dirty="0" err="1">
                <a:latin typeface="Cambria" panose="02040503050406030204" pitchFamily="18" charset="0"/>
              </a:rPr>
              <a:t>quasisymmetric</a:t>
            </a:r>
            <a:r>
              <a:rPr lang="en-US" sz="1800" dirty="0">
                <a:latin typeface="Cambria" panose="02040503050406030204" pitchFamily="18" charset="0"/>
              </a:rPr>
              <a:t> fields (near the axis).</a:t>
            </a:r>
          </a:p>
          <a:p>
            <a:pPr>
              <a:spcBef>
                <a:spcPts val="1680"/>
              </a:spcBef>
            </a:pPr>
            <a:r>
              <a:rPr lang="en-US" sz="1800" dirty="0">
                <a:latin typeface="Cambria" panose="02040503050406030204" pitchFamily="18" charset="0"/>
              </a:rPr>
              <a:t>We might discover qualitatively new magnetic configurations for fusion?</a:t>
            </a:r>
          </a:p>
          <a:p>
            <a:pPr>
              <a:spcBef>
                <a:spcPts val="1680"/>
              </a:spcBef>
            </a:pP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57C0E-3D33-F642-BEA4-B2CD8D35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1D0CA-6394-3F43-B7F1-5651D7768B15}"/>
              </a:ext>
            </a:extLst>
          </p:cNvPr>
          <p:cNvSpPr txBox="1"/>
          <p:nvPr/>
        </p:nvSpPr>
        <p:spPr>
          <a:xfrm>
            <a:off x="27505" y="4507091"/>
            <a:ext cx="9116495" cy="6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J Plasma Phys 84, 905840616 (2018)           J Plasma Phys 85, 905850103 (2019)           PPCF 61, 075001 (2019) arXiv:1909.08919              arXiv:1908.10253            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github.com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landreman</a:t>
            </a:r>
            <a:r>
              <a:rPr lang="en-US" sz="1500" dirty="0">
                <a:solidFill>
                  <a:srgbClr val="0000FF"/>
                </a:solidFill>
                <a:latin typeface="Cambria"/>
                <a:cs typeface="Cambria"/>
              </a:rPr>
              <a:t>/</a:t>
            </a:r>
            <a:r>
              <a:rPr lang="en-US" sz="1500" dirty="0" err="1">
                <a:solidFill>
                  <a:srgbClr val="0000FF"/>
                </a:solidFill>
                <a:latin typeface="Cambria"/>
                <a:cs typeface="Cambria"/>
              </a:rPr>
              <a:t>quasisymmetry</a:t>
            </a:r>
            <a:endParaRPr lang="en-US" sz="15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543EA-5AE7-DF48-A3F9-AB47FCEE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26" y="3278582"/>
            <a:ext cx="2422029" cy="12285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AD84F4-4337-0041-9F15-B6AD9647408B}"/>
              </a:ext>
            </a:extLst>
          </p:cNvPr>
          <p:cNvGrpSpPr/>
          <p:nvPr/>
        </p:nvGrpSpPr>
        <p:grpSpPr>
          <a:xfrm rot="16200000">
            <a:off x="6929010" y="3053575"/>
            <a:ext cx="1249411" cy="1699424"/>
            <a:chOff x="3103409" y="181648"/>
            <a:chExt cx="2374900" cy="32302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B3A8E4-9833-774C-903C-D9D166C9F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72" b="32311"/>
            <a:stretch/>
          </p:blipFill>
          <p:spPr>
            <a:xfrm>
              <a:off x="3111501" y="196850"/>
              <a:ext cx="2366808" cy="32150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E03BEF-8C56-F24B-862D-98AF1D6A69FC}"/>
                </a:ext>
              </a:extLst>
            </p:cNvPr>
            <p:cNvSpPr/>
            <p:nvPr/>
          </p:nvSpPr>
          <p:spPr>
            <a:xfrm>
              <a:off x="3103409" y="181648"/>
              <a:ext cx="346229" cy="268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9191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52</a:t>
            </a:fld>
            <a:r>
              <a:rPr lang="en-US"/>
              <a:t>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09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5E22-1E8F-604C-A5D4-67DFE8F6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3" y="0"/>
            <a:ext cx="8611738" cy="557213"/>
          </a:xfrm>
        </p:spPr>
        <p:txBody>
          <a:bodyPr/>
          <a:lstStyle/>
          <a:p>
            <a:r>
              <a:rPr lang="en-US" sz="2000" b="1" i="1" dirty="0"/>
              <a:t>Expansion about the magnetic axis </a:t>
            </a:r>
            <a:r>
              <a:rPr lang="en-US" sz="2000" dirty="0"/>
              <a:t>can be a powerful practical tool </a:t>
            </a:r>
            <a:br>
              <a:rPr lang="en-US" sz="2000" dirty="0"/>
            </a:br>
            <a:r>
              <a:rPr lang="en-US" sz="2000" dirty="0"/>
              <a:t>for generating </a:t>
            </a:r>
            <a:r>
              <a:rPr lang="en-US" sz="2000" dirty="0" err="1"/>
              <a:t>quasisymmetric</a:t>
            </a:r>
            <a:r>
              <a:rPr lang="en-US" sz="2000" dirty="0"/>
              <a:t> &amp; </a:t>
            </a:r>
            <a:r>
              <a:rPr lang="en-US" sz="2000" dirty="0" err="1"/>
              <a:t>omnigenous</a:t>
            </a:r>
            <a:r>
              <a:rPr lang="en-US" sz="2000" dirty="0"/>
              <a:t> </a:t>
            </a:r>
            <a:r>
              <a:rPr lang="en-US" sz="2000" dirty="0" err="1"/>
              <a:t>stellarators</a:t>
            </a:r>
            <a:endParaRPr lang="en-US" sz="21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D72B-EC9A-004E-80B2-7C9D4F80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Picture 9" descr="m20180709_02_plotRegcoilCoilsAndWoutTogether_4Coils_b.png">
            <a:extLst>
              <a:ext uri="{FF2B5EF4-FFF2-40B4-BE49-F238E27FC236}">
                <a16:creationId xmlns:a16="http://schemas.microsoft.com/office/drawing/2014/main" id="{9937580A-B8A3-BF4B-9DFB-BCCB85B9A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54" y="628639"/>
            <a:ext cx="3072326" cy="30277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22807B-D20F-CC4C-9F7E-A2E7B67ABBA2}"/>
              </a:ext>
            </a:extLst>
          </p:cNvPr>
          <p:cNvSpPr/>
          <p:nvPr/>
        </p:nvSpPr>
        <p:spPr>
          <a:xfrm>
            <a:off x="0" y="200375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5A5278-FF59-4244-B1F3-9DE5BDC9D675}"/>
              </a:ext>
            </a:extLst>
          </p:cNvPr>
          <p:cNvSpPr/>
          <p:nvPr/>
        </p:nvSpPr>
        <p:spPr>
          <a:xfrm>
            <a:off x="3232654" y="968140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E6511-8FD1-E043-B01F-54D27180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8" y="2061020"/>
            <a:ext cx="3077206" cy="1560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002EFB-25A0-6B4B-9448-BD9FADF05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68"/>
          <a:stretch/>
        </p:blipFill>
        <p:spPr>
          <a:xfrm>
            <a:off x="176073" y="607298"/>
            <a:ext cx="2994121" cy="138236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65C231-13F1-F64F-A28B-DFF9AA03A055}"/>
              </a:ext>
            </a:extLst>
          </p:cNvPr>
          <p:cNvSpPr txBox="1">
            <a:spLocks/>
          </p:cNvSpPr>
          <p:nvPr/>
        </p:nvSpPr>
        <p:spPr bwMode="auto">
          <a:xfrm>
            <a:off x="346229" y="3656361"/>
            <a:ext cx="8452997" cy="16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kern="0" dirty="0">
                <a:latin typeface="Cambria" panose="02040503050406030204" pitchFamily="18" charset="0"/>
              </a:rPr>
              <a:t>Complements the traditional optimization approach:</a:t>
            </a:r>
          </a:p>
          <a:p>
            <a:r>
              <a:rPr lang="en-US" sz="2000" kern="0" dirty="0">
                <a:latin typeface="Cambria" panose="02040503050406030204" pitchFamily="18" charset="0"/>
              </a:rPr>
              <a:t>Many orders of magnitude faster.</a:t>
            </a:r>
          </a:p>
          <a:p>
            <a:r>
              <a:rPr lang="en-US" sz="2000" kern="0" dirty="0">
                <a:latin typeface="Cambria" panose="02040503050406030204" pitchFamily="18" charset="0"/>
              </a:rPr>
              <a:t>You can parameterize </a:t>
            </a:r>
            <a:r>
              <a:rPr lang="en-US" sz="2000" i="1" kern="0" dirty="0">
                <a:latin typeface="Cambria" panose="02040503050406030204" pitchFamily="18" charset="0"/>
              </a:rPr>
              <a:t>all</a:t>
            </a:r>
            <a:r>
              <a:rPr lang="en-US" sz="2000" kern="0" dirty="0">
                <a:latin typeface="Cambria" panose="02040503050406030204" pitchFamily="18" charset="0"/>
              </a:rPr>
              <a:t> possible solutions.</a:t>
            </a:r>
          </a:p>
          <a:p>
            <a:r>
              <a:rPr lang="en-US" sz="2000" kern="0" dirty="0">
                <a:latin typeface="Cambria" panose="02040503050406030204" pitchFamily="18" charset="0"/>
              </a:rPr>
              <a:t>Can generate initial conditions that can be refined by optimization.</a:t>
            </a:r>
          </a:p>
          <a:p>
            <a:endParaRPr lang="en-US" sz="2000" kern="0" dirty="0"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12B991-B2D8-2844-8CB3-BD3E28EF065D}"/>
              </a:ext>
            </a:extLst>
          </p:cNvPr>
          <p:cNvGrpSpPr/>
          <p:nvPr/>
        </p:nvGrpSpPr>
        <p:grpSpPr>
          <a:xfrm rot="16200000">
            <a:off x="6660109" y="250932"/>
            <a:ext cx="1971942" cy="2682197"/>
            <a:chOff x="3103409" y="181648"/>
            <a:chExt cx="2374900" cy="32302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5A9F7B-BE25-C54D-AB04-8BACFCB49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72" b="32311"/>
            <a:stretch/>
          </p:blipFill>
          <p:spPr>
            <a:xfrm>
              <a:off x="3111501" y="196850"/>
              <a:ext cx="2366808" cy="321509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686E2D-CCCA-FB43-89FA-BF49E606AF73}"/>
                </a:ext>
              </a:extLst>
            </p:cNvPr>
            <p:cNvSpPr/>
            <p:nvPr/>
          </p:nvSpPr>
          <p:spPr>
            <a:xfrm>
              <a:off x="3103409" y="181648"/>
              <a:ext cx="346229" cy="268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A9069F-2F3B-C34C-BB7E-E2BA516DF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94" y="2832547"/>
            <a:ext cx="29845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13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DD60E3C-5FE6-E847-B9A7-579634D0D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4" y="1995055"/>
            <a:ext cx="3492326" cy="3100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0E64B-8A28-834B-926F-DEF35BE59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3"/>
          <a:stretch/>
        </p:blipFill>
        <p:spPr>
          <a:xfrm>
            <a:off x="4346369" y="1839103"/>
            <a:ext cx="736270" cy="320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77" y="0"/>
            <a:ext cx="8156538" cy="557213"/>
          </a:xfrm>
        </p:spPr>
        <p:txBody>
          <a:bodyPr/>
          <a:lstStyle/>
          <a:p>
            <a:r>
              <a:rPr lang="en-US" sz="2000" dirty="0"/>
              <a:t>We now have a recipe for generating </a:t>
            </a:r>
            <a:r>
              <a:rPr lang="en-US" sz="2000" dirty="0" err="1"/>
              <a:t>quasisymmetric</a:t>
            </a:r>
            <a:r>
              <a:rPr lang="en-US" sz="2000" dirty="0"/>
              <a:t> VMEC input files: </a:t>
            </a:r>
            <a:br>
              <a:rPr lang="en-US" sz="2000" dirty="0"/>
            </a:br>
            <a:r>
              <a:rPr lang="en-US" sz="2000" dirty="0"/>
              <a:t>Set </a:t>
            </a:r>
            <a:r>
              <a:rPr lang="en-US" sz="2000" i="1" dirty="0"/>
              <a:t>r</a:t>
            </a:r>
            <a:r>
              <a:rPr lang="en-US" sz="2000" dirty="0"/>
              <a:t> to a small finite value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93938" y="627063"/>
          <a:ext cx="35956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97" name="Equation" r:id="rId6" imgW="2286000" imgH="571500" progId="Equation.DSMT4">
                  <p:embed/>
                </p:oleObj>
              </mc:Choice>
              <mc:Fallback>
                <p:oleObj name="Equation" r:id="rId6" imgW="22860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93938" y="627063"/>
                        <a:ext cx="3595687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114" y="66814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5177AF-E294-B847-BF2D-C7B80688A0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67347" y="582933"/>
          <a:ext cx="938212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98" name="Equation" r:id="rId8" imgW="596900" imgH="546100" progId="Equation.DSMT4">
                  <p:embed/>
                </p:oleObj>
              </mc:Choice>
              <mc:Fallback>
                <p:oleObj name="Equation" r:id="rId8" imgW="596900" imgH="5461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67347" y="582933"/>
                        <a:ext cx="938212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474ABD-B7BD-2A4C-A183-F235526A96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001000" y="673100"/>
          <a:ext cx="10191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99" name="Equation" r:id="rId10" imgW="647700" imgH="431800" progId="Equation.DSMT4">
                  <p:embed/>
                </p:oleObj>
              </mc:Choice>
              <mc:Fallback>
                <p:oleObj name="Equation" r:id="rId10" imgW="647700" imgH="431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474ABD-B7BD-2A4C-A183-F235526A9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01000" y="673100"/>
                        <a:ext cx="101917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596B6F2-375D-F34F-966A-2ABBA152F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3" y="2133157"/>
            <a:ext cx="4530556" cy="30459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104" y="18950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99225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E50E64B-8A28-834B-926F-DEF35BE59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1839103"/>
            <a:ext cx="4955762" cy="320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77" y="0"/>
            <a:ext cx="8156538" cy="557213"/>
          </a:xfrm>
        </p:spPr>
        <p:txBody>
          <a:bodyPr/>
          <a:lstStyle/>
          <a:p>
            <a:r>
              <a:rPr lang="en-US" sz="2000" dirty="0"/>
              <a:t>We now have a recipe for generating </a:t>
            </a:r>
            <a:r>
              <a:rPr lang="en-US" sz="2000" dirty="0" err="1"/>
              <a:t>quasisymmetric</a:t>
            </a:r>
            <a:r>
              <a:rPr lang="en-US" sz="2000" dirty="0"/>
              <a:t> VMEC input files: </a:t>
            </a:r>
            <a:br>
              <a:rPr lang="en-US" sz="2000" dirty="0"/>
            </a:br>
            <a:r>
              <a:rPr lang="en-US" sz="2000" dirty="0"/>
              <a:t>Set </a:t>
            </a:r>
            <a:r>
              <a:rPr lang="en-US" sz="2000" i="1" dirty="0"/>
              <a:t>r</a:t>
            </a:r>
            <a:r>
              <a:rPr lang="en-US" sz="2000" dirty="0"/>
              <a:t> to a small finite value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55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192255"/>
              </p:ext>
            </p:extLst>
          </p:nvPr>
        </p:nvGraphicFramePr>
        <p:xfrm>
          <a:off x="2293938" y="627063"/>
          <a:ext cx="35956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67" name="Equation" r:id="rId5" imgW="2286000" imgH="571500" progId="Equation.DSMT4">
                  <p:embed/>
                </p:oleObj>
              </mc:Choice>
              <mc:Fallback>
                <p:oleObj name="Equation" r:id="rId5" imgW="22860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3938" y="627063"/>
                        <a:ext cx="3595687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114" y="66814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5177AF-E294-B847-BF2D-C7B80688A0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67347" y="582933"/>
          <a:ext cx="938212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68" name="Equation" r:id="rId7" imgW="596900" imgH="546100" progId="Equation.DSMT4">
                  <p:embed/>
                </p:oleObj>
              </mc:Choice>
              <mc:Fallback>
                <p:oleObj name="Equation" r:id="rId7" imgW="596900" imgH="5461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67347" y="582933"/>
                        <a:ext cx="938212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104" y="18950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474ABD-B7BD-2A4C-A183-F235526A96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513754"/>
              </p:ext>
            </p:extLst>
          </p:nvPr>
        </p:nvGraphicFramePr>
        <p:xfrm>
          <a:off x="8001000" y="673100"/>
          <a:ext cx="10191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69" name="Equation" r:id="rId9" imgW="647700" imgH="431800" progId="Equation.DSMT4">
                  <p:embed/>
                </p:oleObj>
              </mc:Choice>
              <mc:Fallback>
                <p:oleObj name="Equation" r:id="rId9" imgW="647700" imgH="431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474ABD-B7BD-2A4C-A183-F235526A9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01000" y="673100"/>
                        <a:ext cx="101917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6A575084-8FC4-FC44-A169-00DB8E0FD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4" y="1995055"/>
            <a:ext cx="3492326" cy="3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37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6AD4AF-A892-764A-BA12-87F359B82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4" y="1995055"/>
            <a:ext cx="3492326" cy="3100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0E64B-8A28-834B-926F-DEF35BE59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7" y="1839103"/>
            <a:ext cx="4955762" cy="320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6" y="0"/>
            <a:ext cx="9017123" cy="557213"/>
          </a:xfrm>
        </p:spPr>
        <p:txBody>
          <a:bodyPr/>
          <a:lstStyle/>
          <a:p>
            <a:r>
              <a:rPr lang="en-US" sz="2200" dirty="0"/>
              <a:t>The construction can be verified by comparing to VMEC + BOOZ_XFORM.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56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93938" y="627063"/>
          <a:ext cx="35956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182" name="Equation" r:id="rId6" imgW="2286000" imgH="571500" progId="Equation.DSMT4">
                  <p:embed/>
                </p:oleObj>
              </mc:Choice>
              <mc:Fallback>
                <p:oleObj name="Equation" r:id="rId6" imgW="22860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93938" y="627063"/>
                        <a:ext cx="3595687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8114" y="668142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5177AF-E294-B847-BF2D-C7B80688A0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67347" y="582933"/>
          <a:ext cx="938212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183" name="Equation" r:id="rId8" imgW="596900" imgH="546100" progId="Equation.DSMT4">
                  <p:embed/>
                </p:oleObj>
              </mc:Choice>
              <mc:Fallback>
                <p:oleObj name="Equation" r:id="rId8" imgW="596900" imgH="5461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5177AF-E294-B847-BF2D-C7B80688A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67347" y="582933"/>
                        <a:ext cx="938212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104" y="1895060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endParaRPr lang="en-US" dirty="0">
              <a:latin typeface="Cambria"/>
              <a:cs typeface="Cambria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474ABD-B7BD-2A4C-A183-F235526A96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001000" y="673100"/>
          <a:ext cx="10191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184" name="Equation" r:id="rId10" imgW="647700" imgH="431800" progId="Equation.DSMT4">
                  <p:embed/>
                </p:oleObj>
              </mc:Choice>
              <mc:Fallback>
                <p:oleObj name="Equation" r:id="rId10" imgW="647700" imgH="431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474ABD-B7BD-2A4C-A183-F235526A9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01000" y="673100"/>
                        <a:ext cx="1019175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0BD49B4-8210-3044-BE48-1ABE3E725E07}"/>
              </a:ext>
            </a:extLst>
          </p:cNvPr>
          <p:cNvSpPr/>
          <p:nvPr/>
        </p:nvSpPr>
        <p:spPr>
          <a:xfrm>
            <a:off x="360041" y="583717"/>
            <a:ext cx="8320133" cy="3802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ACC1F-BBDE-7646-8107-0A0A568138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8" y="632517"/>
            <a:ext cx="8063346" cy="35849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2128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3564DD3-BAFB-E240-A3ED-BC47A24DE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3" y="2815658"/>
            <a:ext cx="7587055" cy="23201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9136" y="3006192"/>
            <a:ext cx="531306" cy="348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20180709_02_plotRegcoilCoilsAndWoutTogether_4Coils_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16" y="583848"/>
            <a:ext cx="2613232" cy="2575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C3EE96-3201-4F48-AB57-0EE2C5F11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611604"/>
            <a:ext cx="2754426" cy="2294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7" y="0"/>
            <a:ext cx="8913181" cy="557213"/>
          </a:xfrm>
        </p:spPr>
        <p:txBody>
          <a:bodyPr/>
          <a:lstStyle/>
          <a:p>
            <a:r>
              <a:rPr lang="en-US" sz="1800" dirty="0"/>
              <a:t>Alternative method to generate a finite-thickness boundary: find coils to make a skinny surface, then see what you get outside.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57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408208" y="3552168"/>
          <a:ext cx="519113" cy="2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73" name="Equation" r:id="rId7" imgW="330200" imgH="190500" progId="Equation.DSMT4">
                  <p:embed/>
                </p:oleObj>
              </mc:Choice>
              <mc:Fallback>
                <p:oleObj name="Equation" r:id="rId7" imgW="330200" imgH="1905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8208" y="3552168"/>
                        <a:ext cx="519113" cy="2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532122" y="3411866"/>
          <a:ext cx="859631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74" name="Equation" r:id="rId9" imgW="546100" imgH="203200" progId="Equation.DSMT4">
                  <p:embed/>
                </p:oleObj>
              </mc:Choice>
              <mc:Fallback>
                <p:oleObj name="Equation" r:id="rId9" imgW="546100" imgH="203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2122" y="3411866"/>
                        <a:ext cx="859631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735341" y="3277036"/>
          <a:ext cx="85844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75" name="Equation" r:id="rId11" imgW="546100" imgH="203200" progId="Equation.DSMT4">
                  <p:embed/>
                </p:oleObj>
              </mc:Choice>
              <mc:Fallback>
                <p:oleObj name="Equation" r:id="rId11" imgW="546100" imgH="203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35341" y="3277036"/>
                        <a:ext cx="85844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4391" y="675433"/>
            <a:ext cx="360107" cy="348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21887" y="602922"/>
            <a:ext cx="360107" cy="28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8263" y="554993"/>
          <a:ext cx="558404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76" name="Equation" r:id="rId13" imgW="355600" imgH="419100" progId="Equation.DSMT4">
                  <p:embed/>
                </p:oleObj>
              </mc:Choice>
              <mc:Fallback>
                <p:oleObj name="Equation" r:id="rId13" imgW="355600" imgH="4191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263" y="554993"/>
                        <a:ext cx="558404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8CFB0E6-249D-6846-8CE5-90D2A97D7CC5}"/>
              </a:ext>
            </a:extLst>
          </p:cNvPr>
          <p:cNvSpPr/>
          <p:nvPr/>
        </p:nvSpPr>
        <p:spPr>
          <a:xfrm>
            <a:off x="3172015" y="883606"/>
            <a:ext cx="360107" cy="28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5D55FC-F034-074B-9DE7-090093A88FB0}"/>
              </a:ext>
            </a:extLst>
          </p:cNvPr>
          <p:cNvSpPr/>
          <p:nvPr/>
        </p:nvSpPr>
        <p:spPr>
          <a:xfrm>
            <a:off x="2967490" y="2583789"/>
            <a:ext cx="381787" cy="396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2F6881-4CB4-8644-8C3C-BD85BA8623CD}"/>
              </a:ext>
            </a:extLst>
          </p:cNvPr>
          <p:cNvSpPr/>
          <p:nvPr/>
        </p:nvSpPr>
        <p:spPr>
          <a:xfrm>
            <a:off x="5698270" y="2735551"/>
            <a:ext cx="508225" cy="276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A893A0-92E8-5C47-8303-756382BE05C3}"/>
              </a:ext>
            </a:extLst>
          </p:cNvPr>
          <p:cNvSpPr/>
          <p:nvPr/>
        </p:nvSpPr>
        <p:spPr>
          <a:xfrm>
            <a:off x="612656" y="2772654"/>
            <a:ext cx="381787" cy="365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27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3564DD3-BAFB-E240-A3ED-BC47A24DE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3" y="2815658"/>
            <a:ext cx="7587055" cy="23201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9136" y="3006192"/>
            <a:ext cx="531306" cy="348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20180709_02_plotRegcoilCoilsAndWoutTogether_4Coils_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16" y="583848"/>
            <a:ext cx="2613232" cy="2575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C3EE96-3201-4F48-AB57-0EE2C5F11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611604"/>
            <a:ext cx="2754426" cy="2294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7" y="0"/>
            <a:ext cx="8913181" cy="557213"/>
          </a:xfrm>
        </p:spPr>
        <p:txBody>
          <a:bodyPr/>
          <a:lstStyle/>
          <a:p>
            <a:r>
              <a:rPr lang="en-US" sz="1800" dirty="0"/>
              <a:t>Alternative method to generate a finite-thickness boundary: find coils to make a skinny surface, then see what you get outside.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58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320690"/>
              </p:ext>
            </p:extLst>
          </p:nvPr>
        </p:nvGraphicFramePr>
        <p:xfrm>
          <a:off x="1408208" y="3552168"/>
          <a:ext cx="519113" cy="2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42" name="Equation" r:id="rId7" imgW="330200" imgH="190500" progId="Equation.DSMT4">
                  <p:embed/>
                </p:oleObj>
              </mc:Choice>
              <mc:Fallback>
                <p:oleObj name="Equation" r:id="rId7" imgW="3302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8208" y="3552168"/>
                        <a:ext cx="519113" cy="2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5054"/>
              </p:ext>
            </p:extLst>
          </p:nvPr>
        </p:nvGraphicFramePr>
        <p:xfrm>
          <a:off x="3532122" y="3411866"/>
          <a:ext cx="859631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43" name="Equation" r:id="rId9" imgW="546100" imgH="203200" progId="Equation.DSMT4">
                  <p:embed/>
                </p:oleObj>
              </mc:Choice>
              <mc:Fallback>
                <p:oleObj name="Equation" r:id="rId9" imgW="546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2122" y="3411866"/>
                        <a:ext cx="859631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005737"/>
              </p:ext>
            </p:extLst>
          </p:nvPr>
        </p:nvGraphicFramePr>
        <p:xfrm>
          <a:off x="5735341" y="3277036"/>
          <a:ext cx="85844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44" name="Equation" r:id="rId11" imgW="546100" imgH="203200" progId="Equation.DSMT4">
                  <p:embed/>
                </p:oleObj>
              </mc:Choice>
              <mc:Fallback>
                <p:oleObj name="Equation" r:id="rId11" imgW="546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35341" y="3277036"/>
                        <a:ext cx="85844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4391" y="675433"/>
            <a:ext cx="360107" cy="348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21887" y="602922"/>
            <a:ext cx="360107" cy="28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648823"/>
              </p:ext>
            </p:extLst>
          </p:nvPr>
        </p:nvGraphicFramePr>
        <p:xfrm>
          <a:off x="48263" y="554993"/>
          <a:ext cx="558404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45" name="Equation" r:id="rId13" imgW="355600" imgH="419100" progId="Equation.DSMT4">
                  <p:embed/>
                </p:oleObj>
              </mc:Choice>
              <mc:Fallback>
                <p:oleObj name="Equation" r:id="rId13" imgW="355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263" y="554993"/>
                        <a:ext cx="558404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8CFB0E6-249D-6846-8CE5-90D2A97D7CC5}"/>
              </a:ext>
            </a:extLst>
          </p:cNvPr>
          <p:cNvSpPr/>
          <p:nvPr/>
        </p:nvSpPr>
        <p:spPr>
          <a:xfrm>
            <a:off x="3172015" y="883606"/>
            <a:ext cx="360107" cy="28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5D55FC-F034-074B-9DE7-090093A88FB0}"/>
              </a:ext>
            </a:extLst>
          </p:cNvPr>
          <p:cNvSpPr/>
          <p:nvPr/>
        </p:nvSpPr>
        <p:spPr>
          <a:xfrm>
            <a:off x="2967490" y="2583789"/>
            <a:ext cx="381787" cy="396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2F6881-4CB4-8644-8C3C-BD85BA8623CD}"/>
              </a:ext>
            </a:extLst>
          </p:cNvPr>
          <p:cNvSpPr/>
          <p:nvPr/>
        </p:nvSpPr>
        <p:spPr>
          <a:xfrm>
            <a:off x="5698270" y="2735551"/>
            <a:ext cx="508225" cy="276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DEED18-0AA6-0644-87A9-B9375ADC98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7" y="614084"/>
            <a:ext cx="3141778" cy="25705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A893A0-92E8-5C47-8303-756382BE05C3}"/>
              </a:ext>
            </a:extLst>
          </p:cNvPr>
          <p:cNvSpPr/>
          <p:nvPr/>
        </p:nvSpPr>
        <p:spPr>
          <a:xfrm>
            <a:off x="612656" y="2772654"/>
            <a:ext cx="381787" cy="365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18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1E40-EF29-D84F-ACC0-1E414267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000" dirty="0"/>
              <a:t>Quasi-</a:t>
            </a:r>
            <a:r>
              <a:rPr lang="en-US" sz="2000" dirty="0" err="1"/>
              <a:t>axisymmetry</a:t>
            </a:r>
            <a:r>
              <a:rPr lang="en-US" sz="2000" dirty="0"/>
              <a:t> vs quasi-helical symmetry is determined purely by the axis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4A12C-BC14-CA4C-93AA-D69C6672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59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8A2F7C7-879F-9C40-98C1-CAC5400F2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403306"/>
              </p:ext>
            </p:extLst>
          </p:nvPr>
        </p:nvGraphicFramePr>
        <p:xfrm>
          <a:off x="2170028" y="736747"/>
          <a:ext cx="3612935" cy="453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22" name="Equation" r:id="rId3" imgW="2120900" imgH="266700" progId="Equation.DSMT4">
                  <p:embed/>
                </p:oleObj>
              </mc:Choice>
              <mc:Fallback>
                <p:oleObj name="Equation" r:id="rId3" imgW="2120900" imgH="2667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8A2F7C7-879F-9C40-98C1-CAC5400F2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0028" y="736747"/>
                        <a:ext cx="3612935" cy="453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A7462E9-4F0B-7A42-8B65-C638CC48566E}"/>
              </a:ext>
            </a:extLst>
          </p:cNvPr>
          <p:cNvSpPr/>
          <p:nvPr/>
        </p:nvSpPr>
        <p:spPr>
          <a:xfrm>
            <a:off x="4463491" y="736747"/>
            <a:ext cx="1356543" cy="453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882861-CE90-0D4D-A221-145156B87525}"/>
              </a:ext>
            </a:extLst>
          </p:cNvPr>
          <p:cNvCxnSpPr/>
          <p:nvPr/>
        </p:nvCxnSpPr>
        <p:spPr>
          <a:xfrm>
            <a:off x="2866768" y="736747"/>
            <a:ext cx="457200" cy="45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824E15-A0AA-744C-9890-38CD74000F7E}"/>
              </a:ext>
            </a:extLst>
          </p:cNvPr>
          <p:cNvSpPr txBox="1"/>
          <p:nvPr/>
        </p:nvSpPr>
        <p:spPr>
          <a:xfrm>
            <a:off x="748225" y="1190743"/>
            <a:ext cx="690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So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about axis with the same topology as  </a:t>
            </a:r>
            <a:r>
              <a:rPr lang="en-US" b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316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BCD9B-EA64-984B-B918-3B2645059C9C}"/>
              </a:ext>
            </a:extLst>
          </p:cNvPr>
          <p:cNvSpPr txBox="1"/>
          <p:nvPr/>
        </p:nvSpPr>
        <p:spPr>
          <a:xfrm>
            <a:off x="6039636" y="265309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Boozer angles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C6AEC7-F524-2E42-81BD-8031F3B90157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2545082"/>
            <a:ext cx="593159" cy="334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35EF5C-EBA4-7E4D-B7F3-5182272140F7}"/>
              </a:ext>
            </a:extLst>
          </p:cNvPr>
          <p:cNvCxnSpPr>
            <a:cxnSpLocks/>
          </p:cNvCxnSpPr>
          <p:nvPr/>
        </p:nvCxnSpPr>
        <p:spPr>
          <a:xfrm flipH="1" flipV="1">
            <a:off x="6004005" y="2545082"/>
            <a:ext cx="71262" cy="331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77057B-BC39-D645-93D7-CAC8A48B9F46}"/>
              </a:ext>
            </a:extLst>
          </p:cNvPr>
          <p:cNvGrpSpPr/>
          <p:nvPr/>
        </p:nvGrpSpPr>
        <p:grpSpPr>
          <a:xfrm>
            <a:off x="776274" y="2607493"/>
            <a:ext cx="4597632" cy="1995379"/>
            <a:chOff x="776274" y="2607493"/>
            <a:chExt cx="4597632" cy="1995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A3D660-3662-4340-AAEB-A0805815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9AF68BB-89F9-8D4C-9F78-CEBE15658661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CD40E9-4F49-F241-9A72-35FF2289BCC3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38">
              <a:extLst>
                <a:ext uri="{FF2B5EF4-FFF2-40B4-BE49-F238E27FC236}">
                  <a16:creationId xmlns:a16="http://schemas.microsoft.com/office/drawing/2014/main" id="{D416ADA1-D319-4D45-B358-A115B15703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0281597"/>
                </p:ext>
              </p:extLst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2679" name="Equation" r:id="rId5" imgW="127000" imgH="203200" progId="Equation.DSMT4">
                    <p:embed/>
                  </p:oleObj>
                </mc:Choice>
                <mc:Fallback>
                  <p:oleObj name="Equation" r:id="rId5" imgW="127000" imgH="203200" progId="Equation.DSMT4">
                    <p:embed/>
                    <p:pic>
                      <p:nvPicPr>
                        <p:cNvPr id="7" name="Object 38">
                          <a:extLst>
                            <a:ext uri="{FF2B5EF4-FFF2-40B4-BE49-F238E27FC236}">
                              <a16:creationId xmlns:a16="http://schemas.microsoft.com/office/drawing/2014/main" id="{AD2DC4B8-D5D0-F34C-B3F6-07026E04204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38">
              <a:extLst>
                <a:ext uri="{FF2B5EF4-FFF2-40B4-BE49-F238E27FC236}">
                  <a16:creationId xmlns:a16="http://schemas.microsoft.com/office/drawing/2014/main" id="{ABDE66E8-99FB-FF49-AD82-C59C572E12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3949008"/>
                </p:ext>
              </p:extLst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2680" name="Equation" r:id="rId7" imgW="127000" imgH="177800" progId="Equation.DSMT4">
                    <p:embed/>
                  </p:oleObj>
                </mc:Choice>
                <mc:Fallback>
                  <p:oleObj name="Equation" r:id="rId7" imgW="127000" imgH="177800" progId="Equation.DSMT4">
                    <p:embed/>
                    <p:pic>
                      <p:nvPicPr>
                        <p:cNvPr id="24" name="Object 38">
                          <a:extLst>
                            <a:ext uri="{FF2B5EF4-FFF2-40B4-BE49-F238E27FC236}">
                              <a16:creationId xmlns:a16="http://schemas.microsoft.com/office/drawing/2014/main" id="{D416ADA1-D319-4D45-B358-A115B15703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CB85E8-BD44-4741-9593-F757C5FA0849}"/>
              </a:ext>
            </a:extLst>
          </p:cNvPr>
          <p:cNvSpPr txBox="1"/>
          <p:nvPr/>
        </p:nvSpPr>
        <p:spPr>
          <a:xfrm>
            <a:off x="6475305" y="3614072"/>
            <a:ext cx="26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(Or, weaker conditions like </a:t>
            </a:r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)</a:t>
            </a:r>
          </a:p>
        </p:txBody>
      </p:sp>
      <p:graphicFrame>
        <p:nvGraphicFramePr>
          <p:cNvPr id="30" name="Object 38">
            <a:extLst>
              <a:ext uri="{FF2B5EF4-FFF2-40B4-BE49-F238E27FC236}">
                <a16:creationId xmlns:a16="http://schemas.microsoft.com/office/drawing/2014/main" id="{35DDF2D3-4DB8-C84A-83EA-6EBF9C6AF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017040"/>
              </p:ext>
            </p:extLst>
          </p:nvPr>
        </p:nvGraphicFramePr>
        <p:xfrm>
          <a:off x="1143000" y="1606550"/>
          <a:ext cx="66040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681" name="Equation" r:id="rId9" imgW="3924300" imgH="292100" progId="Equation.DSMT4">
                  <p:embed/>
                </p:oleObj>
              </mc:Choice>
              <mc:Fallback>
                <p:oleObj name="Equation" r:id="rId9" imgW="3924300" imgH="292100" progId="Equation.DSMT4">
                  <p:embed/>
                  <p:pic>
                    <p:nvPicPr>
                      <p:cNvPr id="6" name="Object 38">
                        <a:extLst>
                          <a:ext uri="{FF2B5EF4-FFF2-40B4-BE49-F238E27FC236}">
                            <a16:creationId xmlns:a16="http://schemas.microsoft.com/office/drawing/2014/main" id="{77C09F37-AE61-4B4D-B6BD-1754324B9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06550"/>
                        <a:ext cx="66040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8">
            <a:extLst>
              <a:ext uri="{FF2B5EF4-FFF2-40B4-BE49-F238E27FC236}">
                <a16:creationId xmlns:a16="http://schemas.microsoft.com/office/drawing/2014/main" id="{AAEDF0C8-8883-C246-9425-66EE73AF90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09919"/>
              </p:ext>
            </p:extLst>
          </p:nvPr>
        </p:nvGraphicFramePr>
        <p:xfrm>
          <a:off x="4381358" y="2176463"/>
          <a:ext cx="4295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682" name="Equation" r:id="rId11" imgW="2552700" imgH="292100" progId="Equation.DSMT4">
                  <p:embed/>
                </p:oleObj>
              </mc:Choice>
              <mc:Fallback>
                <p:oleObj name="Equation" r:id="rId11" imgW="2552700" imgH="292100" progId="Equation.DSMT4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D2DC4B8-D5D0-F34C-B3F6-07026E04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358" y="2176463"/>
                        <a:ext cx="42957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767E44A-BF2D-A849-BDE3-4DFF755BB2A8}"/>
              </a:ext>
            </a:extLst>
          </p:cNvPr>
          <p:cNvSpPr txBox="1">
            <a:spLocks/>
          </p:cNvSpPr>
          <p:nvPr/>
        </p:nvSpPr>
        <p:spPr bwMode="auto">
          <a:xfrm>
            <a:off x="109208" y="49828"/>
            <a:ext cx="9034791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Advantages of </a:t>
            </a:r>
            <a:r>
              <a:rPr lang="en-US" sz="2000" kern="0" dirty="0" err="1">
                <a:latin typeface="Cambria" panose="02040503050406030204" pitchFamily="18" charset="0"/>
              </a:rPr>
              <a:t>stellarators</a:t>
            </a:r>
            <a:r>
              <a:rPr lang="en-US" sz="2000" kern="0" dirty="0">
                <a:latin typeface="Cambria" panose="02040503050406030204" pitchFamily="18" charset="0"/>
              </a:rPr>
              <a:t>: steady-state, no disruptions, no power recirculated for current drive, no Greenwald limit, </a:t>
            </a:r>
            <a:r>
              <a:rPr lang="en-US" sz="2000" dirty="0">
                <a:latin typeface="Cambria" panose="02040503050406030204" pitchFamily="18" charset="0"/>
              </a:rPr>
              <a:t>don’t rely on plasma for confinement</a:t>
            </a:r>
            <a:r>
              <a:rPr lang="en-US" sz="2000" kern="0" dirty="0">
                <a:latin typeface="Cambria" panose="02040503050406030204" pitchFamily="18" charset="0"/>
              </a:rPr>
              <a:t>.</a:t>
            </a:r>
          </a:p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But, alpha losses &amp; neoclassical transport would be too large unless you carefully choose the geometry.</a:t>
            </a:r>
            <a:endParaRPr lang="en-US" sz="16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A solution: </a:t>
            </a:r>
            <a:r>
              <a:rPr lang="en-US" sz="2000" kern="0" dirty="0" err="1">
                <a:latin typeface="Cambria" panose="02040503050406030204" pitchFamily="18" charset="0"/>
              </a:rPr>
              <a:t>quasisymmetry</a:t>
            </a:r>
            <a:endParaRPr lang="en-US" sz="20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1600" kern="0" dirty="0">
              <a:latin typeface="Cambria" panose="02040503050406030204" pitchFamily="18" charset="0"/>
            </a:endParaRPr>
          </a:p>
          <a:p>
            <a:pPr>
              <a:spcBef>
                <a:spcPts val="1464"/>
              </a:spcBef>
            </a:pPr>
            <a:endParaRPr lang="en-US" sz="2000" kern="0" dirty="0">
              <a:latin typeface="Cambria" panose="020405030504060302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5760A0-0F42-854A-99A1-906DBD0AD219}"/>
              </a:ext>
            </a:extLst>
          </p:cNvPr>
          <p:cNvSpPr txBox="1">
            <a:spLocks/>
          </p:cNvSpPr>
          <p:nvPr/>
        </p:nvSpPr>
        <p:spPr bwMode="auto">
          <a:xfrm>
            <a:off x="109209" y="4647428"/>
            <a:ext cx="9034791" cy="10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464"/>
              </a:spcBef>
            </a:pPr>
            <a:r>
              <a:rPr lang="en-US" sz="2000" kern="0" dirty="0">
                <a:latin typeface="Cambria" panose="02040503050406030204" pitchFamily="18" charset="0"/>
              </a:rPr>
              <a:t>How do you find MHD equilibria with these properties?</a:t>
            </a:r>
          </a:p>
        </p:txBody>
      </p:sp>
    </p:spTree>
    <p:extLst>
      <p:ext uri="{BB962C8B-B14F-4D97-AF65-F5344CB8AC3E}">
        <p14:creationId xmlns:p14="http://schemas.microsoft.com/office/powerpoint/2010/main" val="428571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1E40-EF29-D84F-ACC0-1E414267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000" dirty="0"/>
              <a:t>Quasi-</a:t>
            </a:r>
            <a:r>
              <a:rPr lang="en-US" sz="2000" dirty="0" err="1"/>
              <a:t>axisymmetry</a:t>
            </a:r>
            <a:r>
              <a:rPr lang="en-US" sz="2000" dirty="0"/>
              <a:t> vs quasi-helical symmetry is determined purely by the axis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4A12C-BC14-CA4C-93AA-D69C6672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C42737-A3DE-7249-B981-0965DF6E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0730"/>
            <a:ext cx="4932124" cy="1261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805EC6-4BEC-0F40-9EDB-066CA02D9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9"/>
          <a:stretch/>
        </p:blipFill>
        <p:spPr>
          <a:xfrm>
            <a:off x="5320343" y="1676056"/>
            <a:ext cx="3823655" cy="13828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F85393-9C9C-214D-A089-2D1A34DF6A29}"/>
              </a:ext>
            </a:extLst>
          </p:cNvPr>
          <p:cNvSpPr txBox="1"/>
          <p:nvPr/>
        </p:nvSpPr>
        <p:spPr>
          <a:xfrm>
            <a:off x="152400" y="3249825"/>
            <a:ext cx="36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 does not rotate about the axis as you follow the axis around.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939D52-2BCD-F846-A843-F8800759DE39}"/>
              </a:ext>
            </a:extLst>
          </p:cNvPr>
          <p:cNvSpPr txBox="1"/>
          <p:nvPr/>
        </p:nvSpPr>
        <p:spPr>
          <a:xfrm>
            <a:off x="5465805" y="3249825"/>
            <a:ext cx="36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 rotates about the axis 4 times as you follow the axis around.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D2A0220-6FDB-8147-92DE-DCAA6FE4A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346657"/>
              </p:ext>
            </p:extLst>
          </p:nvPr>
        </p:nvGraphicFramePr>
        <p:xfrm>
          <a:off x="519885" y="4078289"/>
          <a:ext cx="2643446" cy="290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75" name="Equation" r:id="rId5" imgW="1727200" imgH="190500" progId="Equation.DSMT4">
                  <p:embed/>
                </p:oleObj>
              </mc:Choice>
              <mc:Fallback>
                <p:oleObj name="Equation" r:id="rId5" imgW="1727200" imgH="1905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8A2F7C7-879F-9C40-98C1-CAC5400F2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885" y="4078289"/>
                        <a:ext cx="2643446" cy="290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ABF6A30-42BB-BD47-B6E4-5248D566C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892671"/>
              </p:ext>
            </p:extLst>
          </p:nvPr>
        </p:nvGraphicFramePr>
        <p:xfrm>
          <a:off x="5586413" y="4078289"/>
          <a:ext cx="3089723" cy="30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76" name="Equation" r:id="rId7" imgW="2019300" imgH="203200" progId="Equation.DSMT4">
                  <p:embed/>
                </p:oleObj>
              </mc:Choice>
              <mc:Fallback>
                <p:oleObj name="Equation" r:id="rId7" imgW="2019300" imgH="2032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D2A0220-6FDB-8147-92DE-DCAA6FE4A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6413" y="4078289"/>
                        <a:ext cx="3089723" cy="30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81049AB-C9AA-2143-935F-47C627176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652604"/>
              </p:ext>
            </p:extLst>
          </p:nvPr>
        </p:nvGraphicFramePr>
        <p:xfrm>
          <a:off x="1306513" y="4459288"/>
          <a:ext cx="10699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77" name="Equation" r:id="rId9" imgW="698500" imgH="292100" progId="Equation.DSMT4">
                  <p:embed/>
                </p:oleObj>
              </mc:Choice>
              <mc:Fallback>
                <p:oleObj name="Equation" r:id="rId9" imgW="698500" imgH="2921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D2A0220-6FDB-8147-92DE-DCAA6FE4AB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6513" y="4459288"/>
                        <a:ext cx="106997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BAAEE84-6CF2-0D43-A999-030090E63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394593"/>
              </p:ext>
            </p:extLst>
          </p:nvPr>
        </p:nvGraphicFramePr>
        <p:xfrm>
          <a:off x="6548438" y="4459288"/>
          <a:ext cx="15160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78" name="Equation" r:id="rId11" imgW="990600" imgH="292100" progId="Equation.DSMT4">
                  <p:embed/>
                </p:oleObj>
              </mc:Choice>
              <mc:Fallback>
                <p:oleObj name="Equation" r:id="rId11" imgW="990600" imgH="2921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81049AB-C9AA-2143-935F-47C627176B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48438" y="4459288"/>
                        <a:ext cx="1516062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DDB0E1BC-242C-5D4F-9B3D-471F93B7285A}"/>
              </a:ext>
            </a:extLst>
          </p:cNvPr>
          <p:cNvSpPr txBox="1"/>
          <p:nvPr/>
        </p:nvSpPr>
        <p:spPr>
          <a:xfrm>
            <a:off x="4483006" y="2329484"/>
            <a:ext cx="33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n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34C2529-0D12-F84D-AA4F-6471DE790B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300800"/>
              </p:ext>
            </p:extLst>
          </p:nvPr>
        </p:nvGraphicFramePr>
        <p:xfrm>
          <a:off x="2170028" y="736747"/>
          <a:ext cx="3612935" cy="453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79" name="Equation" r:id="rId13" imgW="2120900" imgH="266700" progId="Equation.DSMT4">
                  <p:embed/>
                </p:oleObj>
              </mc:Choice>
              <mc:Fallback>
                <p:oleObj name="Equation" r:id="rId13" imgW="2120900" imgH="2667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8A2F7C7-879F-9C40-98C1-CAC5400F2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70028" y="736747"/>
                        <a:ext cx="3612935" cy="453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EB69BAE-EF14-E143-84D9-DDC574F526C0}"/>
              </a:ext>
            </a:extLst>
          </p:cNvPr>
          <p:cNvSpPr/>
          <p:nvPr/>
        </p:nvSpPr>
        <p:spPr>
          <a:xfrm>
            <a:off x="4463491" y="736747"/>
            <a:ext cx="1356543" cy="453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B5F16F-66AB-F64A-BE7F-22E01B52C8F5}"/>
              </a:ext>
            </a:extLst>
          </p:cNvPr>
          <p:cNvCxnSpPr/>
          <p:nvPr/>
        </p:nvCxnSpPr>
        <p:spPr>
          <a:xfrm>
            <a:off x="2866768" y="736747"/>
            <a:ext cx="457200" cy="453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698926B-7B80-404E-9F8C-188912266A22}"/>
              </a:ext>
            </a:extLst>
          </p:cNvPr>
          <p:cNvSpPr txBox="1"/>
          <p:nvPr/>
        </p:nvSpPr>
        <p:spPr>
          <a:xfrm>
            <a:off x="748225" y="1190743"/>
            <a:ext cx="690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So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about axis with the same topology as  </a:t>
            </a:r>
            <a:r>
              <a:rPr lang="en-US" b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8420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40CA70-4D7D-AC4D-8B78-E7F83B37D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9734" r="10289" b="11880"/>
          <a:stretch/>
        </p:blipFill>
        <p:spPr>
          <a:xfrm>
            <a:off x="257292" y="1316038"/>
            <a:ext cx="8886707" cy="3458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F83C0-0D25-E94B-97D3-CADAC33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0"/>
            <a:ext cx="9037983" cy="557213"/>
          </a:xfrm>
        </p:spPr>
        <p:txBody>
          <a:bodyPr/>
          <a:lstStyle/>
          <a:p>
            <a:r>
              <a:rPr lang="en-US" sz="2100" dirty="0"/>
              <a:t>The fast construction enables brute-force surveys of ”all” </a:t>
            </a:r>
            <a:r>
              <a:rPr lang="en-US" sz="2100" dirty="0" err="1"/>
              <a:t>quasisymmetric</a:t>
            </a:r>
            <a:r>
              <a:rPr lang="en-US" sz="2100" dirty="0"/>
              <a:t>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D30F-04CA-3C43-8491-227C778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D725-576B-664C-9CF3-B3DFD33B5702}"/>
              </a:ext>
            </a:extLst>
          </p:cNvPr>
          <p:cNvSpPr txBox="1"/>
          <p:nvPr/>
        </p:nvSpPr>
        <p:spPr>
          <a:xfrm>
            <a:off x="3339548" y="4774168"/>
            <a:ext cx="224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Rotational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DA797-845B-EF46-AB85-CD9114A7E4EF}"/>
              </a:ext>
            </a:extLst>
          </p:cNvPr>
          <p:cNvSpPr txBox="1"/>
          <p:nvPr/>
        </p:nvSpPr>
        <p:spPr>
          <a:xfrm rot="16200000">
            <a:off x="-1188958" y="2553477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Maximum axis curvature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415148-BD20-1C42-9D9D-F4249496E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374510"/>
              </p:ext>
            </p:extLst>
          </p:nvPr>
        </p:nvGraphicFramePr>
        <p:xfrm>
          <a:off x="25400" y="536575"/>
          <a:ext cx="69103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8" name="Equation" r:id="rId5" imgW="4279900" imgH="482600" progId="Equation.DSMT4">
                  <p:embed/>
                </p:oleObj>
              </mc:Choice>
              <mc:Fallback>
                <p:oleObj name="Equation" r:id="rId5" imgW="4279900" imgH="482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00" y="536575"/>
                        <a:ext cx="69103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F9F8ED-682B-644C-B344-7BE5A701F047}"/>
              </a:ext>
            </a:extLst>
          </p:cNvPr>
          <p:cNvSpPr txBox="1"/>
          <p:nvPr/>
        </p:nvSpPr>
        <p:spPr>
          <a:xfrm>
            <a:off x="2503555" y="4205074"/>
            <a:ext cx="579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Color = # of times </a:t>
            </a:r>
            <a:r>
              <a:rPr lang="en-US" i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 contours rotate around magnetic axis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A98EE-8C77-D640-96E9-5D0CE82B391C}"/>
              </a:ext>
            </a:extLst>
          </p:cNvPr>
          <p:cNvSpPr txBox="1"/>
          <p:nvPr/>
        </p:nvSpPr>
        <p:spPr>
          <a:xfrm>
            <a:off x="7374527" y="613460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2.4x10</a:t>
            </a:r>
            <a:r>
              <a:rPr lang="en-US" baseline="30000" dirty="0">
                <a:latin typeface="Cambria" panose="02040503050406030204" pitchFamily="18" charset="0"/>
              </a:rPr>
              <a:t>8</a:t>
            </a:r>
          </a:p>
          <a:p>
            <a:r>
              <a:rPr lang="en-US" dirty="0">
                <a:latin typeface="Cambria" panose="02040503050406030204" pitchFamily="18" charset="0"/>
              </a:rPr>
              <a:t>configurations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C6B4D1-1DF1-9D4D-BA3C-C5761517D026}"/>
              </a:ext>
            </a:extLst>
          </p:cNvPr>
          <p:cNvSpPr/>
          <p:nvPr/>
        </p:nvSpPr>
        <p:spPr>
          <a:xfrm>
            <a:off x="135453" y="1231912"/>
            <a:ext cx="346229" cy="268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39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F478A8-BA97-8744-B230-1EA348908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9817" r="10291" b="11278"/>
          <a:stretch/>
        </p:blipFill>
        <p:spPr>
          <a:xfrm>
            <a:off x="335072" y="1425283"/>
            <a:ext cx="8737907" cy="3421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F83C0-0D25-E94B-97D3-CADAC33D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6" y="0"/>
            <a:ext cx="9037983" cy="557213"/>
          </a:xfrm>
        </p:spPr>
        <p:txBody>
          <a:bodyPr/>
          <a:lstStyle/>
          <a:p>
            <a:r>
              <a:rPr lang="en-US" sz="2100" dirty="0"/>
              <a:t>The fast construction enables brute-force surveys of ”all” </a:t>
            </a:r>
            <a:r>
              <a:rPr lang="en-US" sz="2100" dirty="0" err="1"/>
              <a:t>quasisymmetric</a:t>
            </a:r>
            <a:r>
              <a:rPr lang="en-US" sz="2100" dirty="0"/>
              <a:t>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ED30F-04CA-3C43-8491-227C7787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D725-576B-664C-9CF3-B3DFD33B5702}"/>
              </a:ext>
            </a:extLst>
          </p:cNvPr>
          <p:cNvSpPr txBox="1"/>
          <p:nvPr/>
        </p:nvSpPr>
        <p:spPr>
          <a:xfrm>
            <a:off x="3339548" y="4774168"/>
            <a:ext cx="224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Rotational transform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DA797-845B-EF46-AB85-CD9114A7E4EF}"/>
              </a:ext>
            </a:extLst>
          </p:cNvPr>
          <p:cNvSpPr txBox="1"/>
          <p:nvPr/>
        </p:nvSpPr>
        <p:spPr>
          <a:xfrm rot="16200000">
            <a:off x="-1162454" y="2553477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Maximum axis curvature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415148-BD20-1C42-9D9D-F4249496E63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400" y="536575"/>
          <a:ext cx="69103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99" name="Equation" r:id="rId5" imgW="4279900" imgH="482600" progId="Equation.DSMT4">
                  <p:embed/>
                </p:oleObj>
              </mc:Choice>
              <mc:Fallback>
                <p:oleObj name="Equation" r:id="rId5" imgW="4279900" imgH="482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415148-BD20-1C42-9D9D-F4249496E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00" y="536575"/>
                        <a:ext cx="69103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5F9F8ED-682B-644C-B344-7BE5A701F047}"/>
              </a:ext>
            </a:extLst>
          </p:cNvPr>
          <p:cNvSpPr txBox="1"/>
          <p:nvPr/>
        </p:nvSpPr>
        <p:spPr>
          <a:xfrm>
            <a:off x="3971202" y="4112168"/>
            <a:ext cx="436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Color = </a:t>
            </a:r>
            <a:r>
              <a:rPr lang="en-US" i="1" dirty="0" err="1">
                <a:latin typeface="Cambria" panose="02040503050406030204" pitchFamily="18" charset="0"/>
              </a:rPr>
              <a:t>n</a:t>
            </a:r>
            <a:r>
              <a:rPr lang="en-US" i="1" baseline="-25000" dirty="0" err="1">
                <a:latin typeface="Cambria" panose="02040503050406030204" pitchFamily="18" charset="0"/>
              </a:rPr>
              <a:t>fp</a:t>
            </a:r>
            <a:r>
              <a:rPr lang="en-US" dirty="0">
                <a:latin typeface="Cambria" panose="02040503050406030204" pitchFamily="18" charset="0"/>
              </a:rPr>
              <a:t> (discrete rotational symmetry)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A98EE-8C77-D640-96E9-5D0CE82B391C}"/>
              </a:ext>
            </a:extLst>
          </p:cNvPr>
          <p:cNvSpPr txBox="1"/>
          <p:nvPr/>
        </p:nvSpPr>
        <p:spPr>
          <a:xfrm>
            <a:off x="7534324" y="655569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4x10</a:t>
            </a:r>
            <a:r>
              <a:rPr lang="en-US" baseline="30000" dirty="0">
                <a:latin typeface="Cambria" panose="02040503050406030204" pitchFamily="18" charset="0"/>
              </a:rPr>
              <a:t>6</a:t>
            </a:r>
          </a:p>
          <a:p>
            <a:r>
              <a:rPr lang="en-US" dirty="0">
                <a:latin typeface="Cambria" panose="02040503050406030204" pitchFamily="18" charset="0"/>
              </a:rPr>
              <a:t>configurations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29831-89C9-7C4A-9973-F89772160EE6}"/>
              </a:ext>
            </a:extLst>
          </p:cNvPr>
          <p:cNvSpPr txBox="1"/>
          <p:nvPr/>
        </p:nvSpPr>
        <p:spPr>
          <a:xfrm>
            <a:off x="2667152" y="1387062"/>
            <a:ext cx="35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Quasi-axisymmetric solutions only</a:t>
            </a:r>
          </a:p>
        </p:txBody>
      </p:sp>
    </p:spTree>
    <p:extLst>
      <p:ext uri="{BB962C8B-B14F-4D97-AF65-F5344CB8AC3E}">
        <p14:creationId xmlns:p14="http://schemas.microsoft.com/office/powerpoint/2010/main" val="3364207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construction enables fast scans over parameter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562505"/>
              </p:ext>
            </p:extLst>
          </p:nvPr>
        </p:nvGraphicFramePr>
        <p:xfrm>
          <a:off x="1202532" y="727473"/>
          <a:ext cx="6684169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04" name="Equation" r:id="rId4" imgW="3517900" imgH="292100" progId="Equation.DSMT4">
                  <p:embed/>
                </p:oleObj>
              </mc:Choice>
              <mc:Fallback>
                <p:oleObj name="Equation" r:id="rId4" imgW="35179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2532" y="727473"/>
                        <a:ext cx="6684169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433356"/>
              </p:ext>
            </p:extLst>
          </p:nvPr>
        </p:nvGraphicFramePr>
        <p:xfrm>
          <a:off x="1279525" y="1517650"/>
          <a:ext cx="2681288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05" name="Equation" r:id="rId6" imgW="1409700" imgH="571500" progId="Equation.DSMT4">
                  <p:embed/>
                </p:oleObj>
              </mc:Choice>
              <mc:Fallback>
                <p:oleObj name="Equation" r:id="rId6" imgW="14097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9525" y="1517650"/>
                        <a:ext cx="2681288" cy="108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17194" y="3227293"/>
            <a:ext cx="2527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274,560 solutions generated in &lt;30s on a laptop.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274" y="1242295"/>
            <a:ext cx="3941285" cy="390120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482579"/>
              </p:ext>
            </p:extLst>
          </p:nvPr>
        </p:nvGraphicFramePr>
        <p:xfrm>
          <a:off x="3994556" y="3063331"/>
          <a:ext cx="26551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606" name="Equation" r:id="rId9" imgW="139700" imgH="190500" progId="Equation.DSMT4">
                  <p:embed/>
                </p:oleObj>
              </mc:Choice>
              <mc:Fallback>
                <p:oleObj name="Equation" r:id="rId9" imgW="1397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94556" y="3063331"/>
                        <a:ext cx="265510" cy="36195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BAC6E5-757D-1E45-A5E6-45347EB603E6}"/>
              </a:ext>
            </a:extLst>
          </p:cNvPr>
          <p:cNvSpPr txBox="1"/>
          <p:nvPr/>
        </p:nvSpPr>
        <p:spPr>
          <a:xfrm>
            <a:off x="4928351" y="4059723"/>
            <a:ext cx="252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/>
                <a:cs typeface="Cambria"/>
              </a:rPr>
              <a:t>Quasi-</a:t>
            </a:r>
            <a:r>
              <a:rPr lang="en-US" sz="1600" dirty="0" err="1">
                <a:latin typeface="Cambria"/>
                <a:cs typeface="Cambria"/>
              </a:rPr>
              <a:t>axisymmetry</a:t>
            </a:r>
            <a:endParaRPr lang="en-US" sz="1600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50EA8-BE13-E041-8E42-C647505D77C7}"/>
              </a:ext>
            </a:extLst>
          </p:cNvPr>
          <p:cNvSpPr txBox="1"/>
          <p:nvPr/>
        </p:nvSpPr>
        <p:spPr>
          <a:xfrm>
            <a:off x="4845620" y="1722418"/>
            <a:ext cx="252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/>
                <a:cs typeface="Cambria"/>
              </a:rPr>
              <a:t>Quasi-helical symmetry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A14549-E4FE-9340-89F1-AD2D0BD4588A}"/>
              </a:ext>
            </a:extLst>
          </p:cNvPr>
          <p:cNvCxnSpPr>
            <a:cxnSpLocks/>
          </p:cNvCxnSpPr>
          <p:nvPr/>
        </p:nvCxnSpPr>
        <p:spPr>
          <a:xfrm flipH="1" flipV="1">
            <a:off x="4845621" y="3965612"/>
            <a:ext cx="170516" cy="1850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54FC99-135C-A143-987E-B05760B7D0BE}"/>
              </a:ext>
            </a:extLst>
          </p:cNvPr>
          <p:cNvCxnSpPr>
            <a:cxnSpLocks/>
          </p:cNvCxnSpPr>
          <p:nvPr/>
        </p:nvCxnSpPr>
        <p:spPr>
          <a:xfrm>
            <a:off x="5181600" y="2005971"/>
            <a:ext cx="592183" cy="3334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566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05CC-5DDD-874B-8714-6FCBC2FA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All </a:t>
            </a:r>
            <a:r>
              <a:rPr lang="en-US" sz="2400" dirty="0" err="1"/>
              <a:t>stellarators</a:t>
            </a:r>
            <a:r>
              <a:rPr lang="en-US" sz="2400" dirty="0"/>
              <a:t> built to date have ‘</a:t>
            </a:r>
            <a:r>
              <a:rPr lang="en-US" sz="2400" dirty="0" err="1"/>
              <a:t>stellarator</a:t>
            </a:r>
            <a:r>
              <a:rPr lang="en-US" sz="2400" dirty="0"/>
              <a:t> symmetry’, which is unrelated to </a:t>
            </a:r>
            <a:r>
              <a:rPr lang="en-US" sz="2400" dirty="0" err="1"/>
              <a:t>quasisymmetry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2035B-242B-824A-BB3D-E37EC5C6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FCA45-4D68-0A40-A5D2-8696ED175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71" y="1210834"/>
            <a:ext cx="6943863" cy="3241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B5DC8-2CCB-2C4F-A4BD-C50AEED49736}"/>
              </a:ext>
            </a:extLst>
          </p:cNvPr>
          <p:cNvSpPr txBox="1"/>
          <p:nvPr/>
        </p:nvSpPr>
        <p:spPr>
          <a:xfrm>
            <a:off x="6827546" y="4452730"/>
            <a:ext cx="216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</a:rPr>
              <a:t>Sugama</a:t>
            </a:r>
            <a:r>
              <a:rPr lang="en-US" dirty="0">
                <a:latin typeface="Cambria" panose="02040503050406030204" pitchFamily="18" charset="0"/>
              </a:rPr>
              <a:t> et al (2011)</a:t>
            </a:r>
          </a:p>
        </p:txBody>
      </p:sp>
    </p:spTree>
    <p:extLst>
      <p:ext uri="{BB962C8B-B14F-4D97-AF65-F5344CB8AC3E}">
        <p14:creationId xmlns:p14="http://schemas.microsoft.com/office/powerpoint/2010/main" val="870258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0" y="0"/>
            <a:ext cx="9024730" cy="557213"/>
          </a:xfrm>
        </p:spPr>
        <p:txBody>
          <a:bodyPr/>
          <a:lstStyle/>
          <a:p>
            <a:r>
              <a:rPr lang="en-US" sz="2200" dirty="0"/>
              <a:t>You can make a quasi-axisymmetric </a:t>
            </a:r>
            <a:r>
              <a:rPr lang="en-US" sz="2200" dirty="0" err="1"/>
              <a:t>stellarator</a:t>
            </a:r>
            <a:r>
              <a:rPr lang="en-US" sz="2200" dirty="0"/>
              <a:t> without </a:t>
            </a:r>
            <a:r>
              <a:rPr lang="en-US" sz="2200" dirty="0" err="1"/>
              <a:t>stellarator</a:t>
            </a:r>
            <a:r>
              <a:rPr lang="en-US" sz="2200" dirty="0"/>
              <a:t>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626310"/>
              </p:ext>
            </p:extLst>
          </p:nvPr>
        </p:nvGraphicFramePr>
        <p:xfrm>
          <a:off x="1450808" y="674574"/>
          <a:ext cx="48926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6" name="Equation" r:id="rId3" imgW="3111500" imgH="571500" progId="Equation.DSMT4">
                  <p:embed/>
                </p:oleObj>
              </mc:Choice>
              <mc:Fallback>
                <p:oleObj name="Equation" r:id="rId3" imgW="31115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0808" y="674574"/>
                        <a:ext cx="4892675" cy="90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0050" y="674574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5FAA29-5832-EC45-9359-484DC9606396}"/>
              </a:ext>
            </a:extLst>
          </p:cNvPr>
          <p:cNvGrpSpPr/>
          <p:nvPr/>
        </p:nvGrpSpPr>
        <p:grpSpPr>
          <a:xfrm>
            <a:off x="-1" y="2120690"/>
            <a:ext cx="5385687" cy="2997803"/>
            <a:chOff x="1143001" y="2566147"/>
            <a:chExt cx="3825055" cy="2129118"/>
          </a:xfrm>
        </p:grpSpPr>
        <p:pic>
          <p:nvPicPr>
            <p:cNvPr id="5" name="Picture 4" descr="m20180406_04_plotStellaratorAsymmQuasisymmetricSolutionForPaper_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166" y="2601473"/>
              <a:ext cx="3739890" cy="209379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43001" y="2566147"/>
              <a:ext cx="448235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590B76-CF1E-CC4F-AF4F-71D0982B2FF6}"/>
              </a:ext>
            </a:extLst>
          </p:cNvPr>
          <p:cNvGrpSpPr/>
          <p:nvPr/>
        </p:nvGrpSpPr>
        <p:grpSpPr>
          <a:xfrm>
            <a:off x="5428707" y="1974574"/>
            <a:ext cx="3715293" cy="3168926"/>
            <a:chOff x="4876801" y="2478742"/>
            <a:chExt cx="3124199" cy="2664758"/>
          </a:xfrm>
        </p:grpSpPr>
        <p:pic>
          <p:nvPicPr>
            <p:cNvPr id="6" name="Picture 5" descr="m20180406_04_plotStellaratorAsymmQuasisymmetricSolutionForPaper_b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824" y="2497258"/>
              <a:ext cx="3003176" cy="264624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76801" y="2478742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91EAD52-D260-C644-A4E8-07BE6C4EC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458777"/>
              </p:ext>
            </p:extLst>
          </p:nvPr>
        </p:nvGraphicFramePr>
        <p:xfrm>
          <a:off x="6814797" y="614487"/>
          <a:ext cx="12588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7" name="Equation" r:id="rId7" imgW="800100" imgH="546100" progId="Equation.DSMT4">
                  <p:embed/>
                </p:oleObj>
              </mc:Choice>
              <mc:Fallback>
                <p:oleObj name="Equation" r:id="rId7" imgW="800100" imgH="546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14797" y="614487"/>
                        <a:ext cx="1258887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46" y="1850602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r>
              <a:rPr lang="en-US" b="1" dirty="0">
                <a:latin typeface="Cambria"/>
                <a:cs typeface="Cambria"/>
              </a:rPr>
              <a:t>  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n-US" i="1" dirty="0">
                <a:latin typeface="Cambria"/>
                <a:cs typeface="Cambria"/>
              </a:rPr>
              <a:t>R</a:t>
            </a:r>
            <a:r>
              <a:rPr lang="en-US" dirty="0">
                <a:latin typeface="Cambria"/>
                <a:cs typeface="Cambria"/>
              </a:rPr>
              <a:t>/</a:t>
            </a:r>
            <a:r>
              <a:rPr lang="en-US" i="1" dirty="0">
                <a:latin typeface="Cambria"/>
                <a:cs typeface="Cambria"/>
              </a:rPr>
              <a:t>a</a:t>
            </a:r>
            <a:r>
              <a:rPr lang="en-US" dirty="0">
                <a:latin typeface="Cambria"/>
                <a:cs typeface="Cambria"/>
              </a:rPr>
              <a:t> = 10)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60FF164-3A2C-FA40-B2D3-7619CEF3CF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72947"/>
              </p:ext>
            </p:extLst>
          </p:nvPr>
        </p:nvGraphicFramePr>
        <p:xfrm>
          <a:off x="8175410" y="679031"/>
          <a:ext cx="919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8" name="Equation" r:id="rId9" imgW="584200" imgH="203200" progId="Equation.DSMT4">
                  <p:embed/>
                </p:oleObj>
              </mc:Choice>
              <mc:Fallback>
                <p:oleObj name="Equation" r:id="rId9" imgW="584200" imgH="203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91EAD52-D260-C644-A4E8-07BE6C4EC0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75410" y="679031"/>
                        <a:ext cx="919162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226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0" y="0"/>
            <a:ext cx="9024730" cy="557213"/>
          </a:xfrm>
        </p:spPr>
        <p:txBody>
          <a:bodyPr/>
          <a:lstStyle/>
          <a:p>
            <a:r>
              <a:rPr lang="en-US" sz="2200" dirty="0"/>
              <a:t>You can make a quasi-axisymmetric </a:t>
            </a:r>
            <a:r>
              <a:rPr lang="en-US" sz="2200" dirty="0" err="1"/>
              <a:t>stellarator</a:t>
            </a:r>
            <a:r>
              <a:rPr lang="en-US" sz="2200" dirty="0"/>
              <a:t> without </a:t>
            </a:r>
            <a:r>
              <a:rPr lang="en-US" sz="2200" dirty="0" err="1"/>
              <a:t>stellarator</a:t>
            </a:r>
            <a:r>
              <a:rPr lang="en-US" sz="2200" dirty="0"/>
              <a:t> 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66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796797" y="674574"/>
          <a:ext cx="48926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14" name="Equation" r:id="rId4" imgW="3111500" imgH="571500" progId="Equation.DSMT4">
                  <p:embed/>
                </p:oleObj>
              </mc:Choice>
              <mc:Fallback>
                <p:oleObj name="Equation" r:id="rId4" imgW="3111500" imgH="571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6797" y="674574"/>
                        <a:ext cx="4892675" cy="90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0050" y="674574"/>
            <a:ext cx="126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Inputs: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5FAA29-5832-EC45-9359-484DC9606396}"/>
              </a:ext>
            </a:extLst>
          </p:cNvPr>
          <p:cNvGrpSpPr/>
          <p:nvPr/>
        </p:nvGrpSpPr>
        <p:grpSpPr>
          <a:xfrm>
            <a:off x="-1" y="2120690"/>
            <a:ext cx="5385687" cy="2997803"/>
            <a:chOff x="1143001" y="2566147"/>
            <a:chExt cx="3825055" cy="2129118"/>
          </a:xfrm>
        </p:grpSpPr>
        <p:pic>
          <p:nvPicPr>
            <p:cNvPr id="5" name="Picture 4" descr="m20180406_04_plotStellaratorAsymmQuasisymmetricSolutionForPaper_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166" y="2601473"/>
              <a:ext cx="3739890" cy="209379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43001" y="2566147"/>
              <a:ext cx="448235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590B76-CF1E-CC4F-AF4F-71D0982B2FF6}"/>
              </a:ext>
            </a:extLst>
          </p:cNvPr>
          <p:cNvGrpSpPr/>
          <p:nvPr/>
        </p:nvGrpSpPr>
        <p:grpSpPr>
          <a:xfrm>
            <a:off x="5428707" y="1974574"/>
            <a:ext cx="3715293" cy="3168926"/>
            <a:chOff x="4876801" y="2478742"/>
            <a:chExt cx="3124199" cy="2664758"/>
          </a:xfrm>
        </p:grpSpPr>
        <p:pic>
          <p:nvPicPr>
            <p:cNvPr id="6" name="Picture 5" descr="m20180406_04_plotStellaratorAsymmQuasisymmetricSolutionForPaper_b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824" y="2497258"/>
              <a:ext cx="3003176" cy="264624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876801" y="2478742"/>
              <a:ext cx="412376" cy="32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91EAD52-D260-C644-A4E8-07BE6C4EC07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140247" y="736005"/>
          <a:ext cx="1198562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15" name="Equation" r:id="rId8" imgW="762000" imgH="482600" progId="Equation.DSMT4">
                  <p:embed/>
                </p:oleObj>
              </mc:Choice>
              <mc:Fallback>
                <p:oleObj name="Equation" r:id="rId8" imgW="762000" imgH="482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91EAD52-D260-C644-A4E8-07BE6C4EC0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40247" y="736005"/>
                        <a:ext cx="1198562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46" y="1850602"/>
            <a:ext cx="23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"/>
                <a:cs typeface="Cambria"/>
              </a:rPr>
              <a:t>Results:</a:t>
            </a:r>
            <a:r>
              <a:rPr lang="en-US" b="1" dirty="0">
                <a:latin typeface="Cambria"/>
                <a:cs typeface="Cambria"/>
              </a:rPr>
              <a:t>  </a:t>
            </a:r>
            <a:r>
              <a:rPr lang="en-US" dirty="0">
                <a:latin typeface="Cambria"/>
                <a:cs typeface="Cambria"/>
              </a:rPr>
              <a:t>(</a:t>
            </a:r>
            <a:r>
              <a:rPr lang="en-US" i="1" dirty="0">
                <a:latin typeface="Cambria"/>
                <a:cs typeface="Cambria"/>
              </a:rPr>
              <a:t>R</a:t>
            </a:r>
            <a:r>
              <a:rPr lang="en-US" dirty="0">
                <a:latin typeface="Cambria"/>
                <a:cs typeface="Cambria"/>
              </a:rPr>
              <a:t>/</a:t>
            </a:r>
            <a:r>
              <a:rPr lang="en-US" i="1" dirty="0">
                <a:latin typeface="Cambria"/>
                <a:cs typeface="Cambria"/>
              </a:rPr>
              <a:t>a</a:t>
            </a:r>
            <a:r>
              <a:rPr lang="en-US" dirty="0">
                <a:latin typeface="Cambria"/>
                <a:cs typeface="Cambria"/>
              </a:rPr>
              <a:t> = 10)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5C6E07-6535-6D4F-9AF3-3523CC071AB6}"/>
              </a:ext>
            </a:extLst>
          </p:cNvPr>
          <p:cNvSpPr/>
          <p:nvPr/>
        </p:nvSpPr>
        <p:spPr>
          <a:xfrm>
            <a:off x="360041" y="583717"/>
            <a:ext cx="8593497" cy="3860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048FE8-6247-9F44-B380-9C73DA107D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2" y="606952"/>
            <a:ext cx="8362373" cy="37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47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55DE3AC-D3A7-3C44-BF5C-17687E118E47}"/>
              </a:ext>
            </a:extLst>
          </p:cNvPr>
          <p:cNvGrpSpPr/>
          <p:nvPr/>
        </p:nvGrpSpPr>
        <p:grpSpPr>
          <a:xfrm>
            <a:off x="1562186" y="675861"/>
            <a:ext cx="6094358" cy="3113502"/>
            <a:chOff x="1562186" y="675861"/>
            <a:chExt cx="5131601" cy="26216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0EF7F8-2D31-1749-9680-C8B3CF8B3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7009" y="675861"/>
              <a:ext cx="5116778" cy="262164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E6DA421-2F0D-0441-942A-D8FFE95296A1}"/>
                </a:ext>
              </a:extLst>
            </p:cNvPr>
            <p:cNvCxnSpPr/>
            <p:nvPr/>
          </p:nvCxnSpPr>
          <p:spPr>
            <a:xfrm flipV="1">
              <a:off x="4135398" y="1378226"/>
              <a:ext cx="1443768" cy="7553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020B6B1-D75C-E349-8008-A4F3CEFBA4FC}"/>
                </a:ext>
              </a:extLst>
            </p:cNvPr>
            <p:cNvCxnSpPr>
              <a:cxnSpLocks/>
            </p:cNvCxnSpPr>
            <p:nvPr/>
          </p:nvCxnSpPr>
          <p:spPr>
            <a:xfrm>
              <a:off x="1562186" y="1168873"/>
              <a:ext cx="1019226" cy="3280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A650CB6-12E6-C141-8ACF-BFD1CB93B2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62465" y="2893593"/>
              <a:ext cx="559498" cy="400420"/>
            </a:xfrm>
            <a:prstGeom prst="straightConnector1">
              <a:avLst/>
            </a:prstGeom>
            <a:ln>
              <a:solidFill>
                <a:srgbClr val="18BB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3CBD5F-EE7B-854F-BE4B-48AEE66A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 will expand in the skinniness of the inner flux surfaces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69B9D-A346-F94B-AB5A-E2670415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67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835C034-5CA3-314D-9E65-02910DE51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525927"/>
              </p:ext>
            </p:extLst>
          </p:nvPr>
        </p:nvGraphicFramePr>
        <p:xfrm>
          <a:off x="406400" y="4394200"/>
          <a:ext cx="409575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48" name="Equation" r:id="rId4" imgW="2679700" imgH="266700" progId="Equation.DSMT4">
                  <p:embed/>
                </p:oleObj>
              </mc:Choice>
              <mc:Fallback>
                <p:oleObj name="Equation" r:id="rId4" imgW="2679700" imgH="2667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400" y="4394200"/>
                        <a:ext cx="4095750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DDEDC86-8023-674F-8E60-1BC358FA0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538538"/>
              </p:ext>
            </p:extLst>
          </p:nvPr>
        </p:nvGraphicFramePr>
        <p:xfrm>
          <a:off x="5869481" y="3665469"/>
          <a:ext cx="3195008" cy="456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49" name="Equation" r:id="rId6" imgW="2044700" imgH="292100" progId="Equation.DSMT4">
                  <p:embed/>
                </p:oleObj>
              </mc:Choice>
              <mc:Fallback>
                <p:oleObj name="Equation" r:id="rId6" imgW="20447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835C034-5CA3-314D-9E65-02910DE51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9481" y="3665469"/>
                        <a:ext cx="3195008" cy="456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7EAF95E-4D48-2445-9554-40F8E9EA7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536834"/>
              </p:ext>
            </p:extLst>
          </p:nvPr>
        </p:nvGraphicFramePr>
        <p:xfrm>
          <a:off x="4283549" y="1517637"/>
          <a:ext cx="1566241" cy="5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50" name="Equation" r:id="rId8" imgW="977900" imgH="330200" progId="Equation.DSMT4">
                  <p:embed/>
                </p:oleObj>
              </mc:Choice>
              <mc:Fallback>
                <p:oleObj name="Equation" r:id="rId8" imgW="977900" imgH="330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DDEDC86-8023-674F-8E60-1BC358FA0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3549" y="1517637"/>
                        <a:ext cx="1566241" cy="53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C0CA90-8C2F-D44F-BAAE-32D96FFD2B73}"/>
              </a:ext>
            </a:extLst>
          </p:cNvPr>
          <p:cNvSpPr txBox="1"/>
          <p:nvPr/>
        </p:nvSpPr>
        <p:spPr>
          <a:xfrm>
            <a:off x="170432" y="903531"/>
            <a:ext cx="1507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</a:rPr>
              <a:t>Flux surface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B9FB6F8-AC43-BA42-B5CC-0007CB823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596657"/>
              </p:ext>
            </p:extLst>
          </p:nvPr>
        </p:nvGraphicFramePr>
        <p:xfrm>
          <a:off x="5623622" y="4226446"/>
          <a:ext cx="2522866" cy="64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51" name="Equation" r:id="rId10" imgW="1651000" imgH="419100" progId="Equation.DSMT4">
                  <p:embed/>
                </p:oleObj>
              </mc:Choice>
              <mc:Fallback>
                <p:oleObj name="Equation" r:id="rId10" imgW="1651000" imgH="419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835C034-5CA3-314D-9E65-02910DE51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23622" y="4226446"/>
                        <a:ext cx="2522866" cy="640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125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000" dirty="0"/>
              <a:t>Theory: Expand position vector using </a:t>
            </a:r>
            <a:r>
              <a:rPr lang="en-US" sz="2000" dirty="0" err="1"/>
              <a:t>Frenet</a:t>
            </a:r>
            <a:r>
              <a:rPr lang="en-US" sz="2000" dirty="0"/>
              <a:t> frame, equate 2 representations of 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68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944444"/>
              </p:ext>
            </p:extLst>
          </p:nvPr>
        </p:nvGraphicFramePr>
        <p:xfrm>
          <a:off x="1293720" y="620596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62" name="Equation" r:id="rId4" imgW="4521200" imgH="444500" progId="Equation.DSMT4">
                  <p:embed/>
                </p:oleObj>
              </mc:Choice>
              <mc:Fallback>
                <p:oleObj name="Equation" r:id="rId4" imgW="4521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3720" y="620596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888404"/>
              </p:ext>
            </p:extLst>
          </p:nvPr>
        </p:nvGraphicFramePr>
        <p:xfrm>
          <a:off x="2307241" y="1224079"/>
          <a:ext cx="4549378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63" name="Equation" r:id="rId6" imgW="3162300" imgH="266700" progId="Equation.DSMT4">
                  <p:embed/>
                </p:oleObj>
              </mc:Choice>
              <mc:Fallback>
                <p:oleObj name="Equation" r:id="rId6" imgW="3162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7241" y="1224079"/>
                        <a:ext cx="4549378" cy="38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596109"/>
              </p:ext>
            </p:extLst>
          </p:nvPr>
        </p:nvGraphicFramePr>
        <p:xfrm>
          <a:off x="2590015" y="1615643"/>
          <a:ext cx="3983831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64" name="Equation" r:id="rId8" imgW="2768600" imgH="203200" progId="Equation.DSMT4">
                  <p:embed/>
                </p:oleObj>
              </mc:Choice>
              <mc:Fallback>
                <p:oleObj name="Equation" r:id="rId8" imgW="276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0015" y="1615643"/>
                        <a:ext cx="3983831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87C9B13-A94C-9546-AED1-B5FD9565CC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18" y="1908537"/>
            <a:ext cx="6615717" cy="31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311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000" dirty="0"/>
              <a:t>Theory: Write position vector using </a:t>
            </a:r>
            <a:r>
              <a:rPr lang="en-US" sz="2000" dirty="0" err="1"/>
              <a:t>Frenet</a:t>
            </a:r>
            <a:r>
              <a:rPr lang="en-US" sz="2000" dirty="0"/>
              <a:t> frame</a:t>
            </a:r>
            <a:endParaRPr lang="en-US" sz="20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69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2559" y="1153357"/>
          <a:ext cx="89169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45" name="Equation" r:id="rId4" imgW="6197600" imgH="266700" progId="Equation.DSMT4">
                  <p:embed/>
                </p:oleObj>
              </mc:Choice>
              <mc:Fallback>
                <p:oleObj name="Equation" r:id="rId4" imgW="61976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559" y="1153357"/>
                        <a:ext cx="891698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D8EADD9-E3EE-174C-A53E-80F1FBC606A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4417" y="1663379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46" name="Equation" r:id="rId6" imgW="3937000" imgH="292100" progId="Equation.DSMT4">
                  <p:embed/>
                </p:oleObj>
              </mc:Choice>
              <mc:Fallback>
                <p:oleObj name="Equation" r:id="rId6" imgW="3937000" imgH="2921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D8EADD9-E3EE-174C-A53E-80F1FBC60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417" y="1663379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8DCA027-F128-5C4F-B1C2-4D7C2583F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08797"/>
            <a:ext cx="6321287" cy="3047955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8F15FDF-00D4-F145-8671-B69A8CEFB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65080"/>
              </p:ext>
            </p:extLst>
          </p:nvPr>
        </p:nvGraphicFramePr>
        <p:xfrm>
          <a:off x="1293720" y="567588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47" name="Equation" r:id="rId9" imgW="4521200" imgH="444500" progId="Equation.DSMT4">
                  <p:embed/>
                </p:oleObj>
              </mc:Choice>
              <mc:Fallback>
                <p:oleObj name="Equation" r:id="rId9" imgW="45212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3720" y="567588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9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7AB9572-F0D3-A04E-83A0-09F609AEE385}"/>
              </a:ext>
            </a:extLst>
          </p:cNvPr>
          <p:cNvGrpSpPr/>
          <p:nvPr/>
        </p:nvGrpSpPr>
        <p:grpSpPr>
          <a:xfrm>
            <a:off x="4058966" y="713451"/>
            <a:ext cx="5027960" cy="2182142"/>
            <a:chOff x="776274" y="2607493"/>
            <a:chExt cx="4597632" cy="1995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C4CA5C-95B6-9240-96C3-8E89E43B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8ADC862-C24B-6A4C-9F48-2C5CD331017C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22C8E8-A1E4-CC46-9292-9E29C34BB07F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9" name="Object 38">
              <a:extLst>
                <a:ext uri="{FF2B5EF4-FFF2-40B4-BE49-F238E27FC236}">
                  <a16:creationId xmlns:a16="http://schemas.microsoft.com/office/drawing/2014/main" id="{5170E26A-909E-454B-AB84-E4BFA60226B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315294"/>
                </p:ext>
              </p:extLst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926" name="Equation" r:id="rId5" imgW="127000" imgH="203200" progId="Equation.DSMT4">
                    <p:embed/>
                  </p:oleObj>
                </mc:Choice>
                <mc:Fallback>
                  <p:oleObj name="Equation" r:id="rId5" imgW="127000" imgH="203200" progId="Equation.DSMT4">
                    <p:embed/>
                    <p:pic>
                      <p:nvPicPr>
                        <p:cNvPr id="17" name="Object 38">
                          <a:extLst>
                            <a:ext uri="{FF2B5EF4-FFF2-40B4-BE49-F238E27FC236}">
                              <a16:creationId xmlns:a16="http://schemas.microsoft.com/office/drawing/2014/main" id="{8B26D534-7543-E84E-8EE7-5CAB084F1E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8">
              <a:extLst>
                <a:ext uri="{FF2B5EF4-FFF2-40B4-BE49-F238E27FC236}">
                  <a16:creationId xmlns:a16="http://schemas.microsoft.com/office/drawing/2014/main" id="{54DD567B-C228-5C4A-95A5-88AD4B850C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6824289"/>
                </p:ext>
              </p:extLst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927" name="Equation" r:id="rId7" imgW="127000" imgH="177800" progId="Equation.DSMT4">
                    <p:embed/>
                  </p:oleObj>
                </mc:Choice>
                <mc:Fallback>
                  <p:oleObj name="Equation" r:id="rId7" imgW="127000" imgH="177800" progId="Equation.DSMT4">
                    <p:embed/>
                    <p:pic>
                      <p:nvPicPr>
                        <p:cNvPr id="19" name="Object 38">
                          <a:extLst>
                            <a:ext uri="{FF2B5EF4-FFF2-40B4-BE49-F238E27FC236}">
                              <a16:creationId xmlns:a16="http://schemas.microsoft.com/office/drawing/2014/main" id="{D51D520B-3355-084E-AD2A-A28606454F5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28" name="Equation" r:id="rId9" imgW="1066800" imgH="292100" progId="Equation.DSMT4">
                  <p:embed/>
                </p:oleObj>
              </mc:Choice>
              <mc:Fallback>
                <p:oleObj name="Equation" r:id="rId9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971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000" dirty="0"/>
              <a:t>Theory: Write position vector using </a:t>
            </a:r>
            <a:r>
              <a:rPr lang="en-US" sz="2000" dirty="0" err="1"/>
              <a:t>Frenet</a:t>
            </a:r>
            <a:r>
              <a:rPr lang="en-US" sz="2000" dirty="0"/>
              <a:t> frame, expand in small </a:t>
            </a:r>
            <a:r>
              <a:rPr lang="en-US" sz="2000" i="1" dirty="0"/>
              <a:t>r</a:t>
            </a:r>
            <a:r>
              <a:rPr lang="en-US" sz="2000" dirty="0"/>
              <a:t> = (flux)</a:t>
            </a:r>
            <a:r>
              <a:rPr lang="en-US" sz="2000" baseline="30000" dirty="0"/>
              <a:t>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70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2559" y="1153357"/>
          <a:ext cx="89169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05" name="Equation" r:id="rId4" imgW="6197600" imgH="266700" progId="Equation.DSMT4">
                  <p:embed/>
                </p:oleObj>
              </mc:Choice>
              <mc:Fallback>
                <p:oleObj name="Equation" r:id="rId4" imgW="61976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559" y="1153357"/>
                        <a:ext cx="891698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D8EADD9-E3EE-174C-A53E-80F1FBC606A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4417" y="1663379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06" name="Equation" r:id="rId6" imgW="3937000" imgH="292100" progId="Equation.DSMT4">
                  <p:embed/>
                </p:oleObj>
              </mc:Choice>
              <mc:Fallback>
                <p:oleObj name="Equation" r:id="rId6" imgW="3937000" imgH="2921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D8EADD9-E3EE-174C-A53E-80F1FBC60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417" y="1663379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E6D9BD0-132B-4349-9B20-6CDE59BEF70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36368" y="2145481"/>
          <a:ext cx="68707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07" name="Equation" r:id="rId8" imgW="4254500" imgH="317500" progId="Equation.DSMT4">
                  <p:embed/>
                </p:oleObj>
              </mc:Choice>
              <mc:Fallback>
                <p:oleObj name="Equation" r:id="rId8" imgW="4254500" imgH="3175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6D9BD0-132B-4349-9B20-6CDE59BEF7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36368" y="2145481"/>
                        <a:ext cx="6870700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A1688CC-89A5-1443-BB9C-F4DA650FC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88351"/>
              </p:ext>
            </p:extLst>
          </p:nvPr>
        </p:nvGraphicFramePr>
        <p:xfrm>
          <a:off x="1677988" y="2900363"/>
          <a:ext cx="56229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08" name="Equation" r:id="rId10" imgW="3479800" imgH="292100" progId="Equation.DSMT4">
                  <p:embed/>
                </p:oleObj>
              </mc:Choice>
              <mc:Fallback>
                <p:oleObj name="Equation" r:id="rId10" imgW="3479800" imgH="2921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11D6FAC-1209-9D40-B36B-D3C8BC6F0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77988" y="2900363"/>
                        <a:ext cx="562292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5DF4190-03E2-8441-A20E-2956EEC32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65080"/>
              </p:ext>
            </p:extLst>
          </p:nvPr>
        </p:nvGraphicFramePr>
        <p:xfrm>
          <a:off x="1293720" y="567588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09" name="Equation" r:id="rId12" imgW="4521200" imgH="444500" progId="Equation.DSMT4">
                  <p:embed/>
                </p:oleObj>
              </mc:Choice>
              <mc:Fallback>
                <p:oleObj name="Equation" r:id="rId12" imgW="45212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3720" y="567588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984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000" dirty="0"/>
              <a:t>Theory: Write position vector using </a:t>
            </a:r>
            <a:r>
              <a:rPr lang="en-US" sz="2000" dirty="0" err="1"/>
              <a:t>Frenet</a:t>
            </a:r>
            <a:r>
              <a:rPr lang="en-US" sz="2000" dirty="0"/>
              <a:t> frame, expand in small </a:t>
            </a:r>
            <a:r>
              <a:rPr lang="en-US" sz="2000" i="1" dirty="0"/>
              <a:t>r</a:t>
            </a:r>
            <a:r>
              <a:rPr lang="en-US" sz="2000" dirty="0"/>
              <a:t> = (flux)</a:t>
            </a:r>
            <a:r>
              <a:rPr lang="en-US" sz="2000" baseline="30000" dirty="0"/>
              <a:t>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71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2559" y="1153357"/>
          <a:ext cx="89169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85" name="Equation" r:id="rId4" imgW="6197600" imgH="266700" progId="Equation.DSMT4">
                  <p:embed/>
                </p:oleObj>
              </mc:Choice>
              <mc:Fallback>
                <p:oleObj name="Equation" r:id="rId4" imgW="61976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559" y="1153357"/>
                        <a:ext cx="891698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D8EADD9-E3EE-174C-A53E-80F1FBC60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844552"/>
              </p:ext>
            </p:extLst>
          </p:nvPr>
        </p:nvGraphicFramePr>
        <p:xfrm>
          <a:off x="774417" y="1663379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86" name="Equation" r:id="rId6" imgW="3937000" imgH="292100" progId="Equation.DSMT4">
                  <p:embed/>
                </p:oleObj>
              </mc:Choice>
              <mc:Fallback>
                <p:oleObj name="Equation" r:id="rId6" imgW="3937000" imgH="292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417" y="1663379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4713B8B-7B58-5943-8FA9-4ED7ABF503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440010"/>
              </p:ext>
            </p:extLst>
          </p:nvPr>
        </p:nvGraphicFramePr>
        <p:xfrm>
          <a:off x="780840" y="4084171"/>
          <a:ext cx="393025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87" name="Equation" r:id="rId8" imgW="2184400" imgH="508000" progId="Equation.DSMT4">
                  <p:embed/>
                </p:oleObj>
              </mc:Choice>
              <mc:Fallback>
                <p:oleObj name="Equation" r:id="rId8" imgW="2184400" imgH="5080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840" y="4084171"/>
                        <a:ext cx="3930254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49DEE8B-2746-654B-A37A-669B806B1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359200"/>
              </p:ext>
            </p:extLst>
          </p:nvPr>
        </p:nvGraphicFramePr>
        <p:xfrm>
          <a:off x="5966336" y="4301658"/>
          <a:ext cx="2051230" cy="43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88" name="Equation" r:id="rId10" imgW="1270000" imgH="266700" progId="Equation.DSMT4">
                  <p:embed/>
                </p:oleObj>
              </mc:Choice>
              <mc:Fallback>
                <p:oleObj name="Equation" r:id="rId10" imgW="1270000" imgH="2667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66336" y="4301658"/>
                        <a:ext cx="2051230" cy="43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E6D9BD0-132B-4349-9B20-6CDE59BEF7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765140"/>
              </p:ext>
            </p:extLst>
          </p:nvPr>
        </p:nvGraphicFramePr>
        <p:xfrm>
          <a:off x="1636368" y="2145481"/>
          <a:ext cx="68707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89" name="Equation" r:id="rId12" imgW="4254500" imgH="317500" progId="Equation.DSMT4">
                  <p:embed/>
                </p:oleObj>
              </mc:Choice>
              <mc:Fallback>
                <p:oleObj name="Equation" r:id="rId12" imgW="4254500" imgH="317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36368" y="2145481"/>
                        <a:ext cx="6870700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7794732-1C5A-A145-A83F-94647BC2D8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765665"/>
              </p:ext>
            </p:extLst>
          </p:nvPr>
        </p:nvGraphicFramePr>
        <p:xfrm>
          <a:off x="248575" y="3544624"/>
          <a:ext cx="8159304" cy="51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90" name="Equation" r:id="rId14" imgW="5181600" imgH="330200" progId="Equation.DSMT4">
                  <p:embed/>
                </p:oleObj>
              </mc:Choice>
              <mc:Fallback>
                <p:oleObj name="Equation" r:id="rId14" imgW="5181600" imgH="330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8575" y="3544624"/>
                        <a:ext cx="8159304" cy="517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11D6FAC-1209-9D40-B36B-D3C8BC6F0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474220"/>
              </p:ext>
            </p:extLst>
          </p:nvPr>
        </p:nvGraphicFramePr>
        <p:xfrm>
          <a:off x="1636368" y="2695698"/>
          <a:ext cx="5704670" cy="882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91" name="Equation" r:id="rId16" imgW="3530600" imgH="546100" progId="Equation.DSMT4">
                  <p:embed/>
                </p:oleObj>
              </mc:Choice>
              <mc:Fallback>
                <p:oleObj name="Equation" r:id="rId16" imgW="3530600" imgH="5461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36368" y="2695698"/>
                        <a:ext cx="5704670" cy="882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44C597D-2E55-514E-A096-623F3A8258C4}"/>
              </a:ext>
            </a:extLst>
          </p:cNvPr>
          <p:cNvSpPr/>
          <p:nvPr/>
        </p:nvSpPr>
        <p:spPr>
          <a:xfrm>
            <a:off x="780840" y="4084171"/>
            <a:ext cx="3930254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0D001D9-101B-B241-9A97-289B3A355B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65080"/>
              </p:ext>
            </p:extLst>
          </p:nvPr>
        </p:nvGraphicFramePr>
        <p:xfrm>
          <a:off x="1293720" y="567588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92" name="Equation" r:id="rId18" imgW="4521200" imgH="444500" progId="Equation.DSMT4">
                  <p:embed/>
                </p:oleObj>
              </mc:Choice>
              <mc:Fallback>
                <p:oleObj name="Equation" r:id="rId18" imgW="45212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93720" y="567588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90254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72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848801"/>
              </p:ext>
            </p:extLst>
          </p:nvPr>
        </p:nvGraphicFramePr>
        <p:xfrm>
          <a:off x="1293720" y="620596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1" name="Equation" r:id="rId3" imgW="4521200" imgH="444500" progId="Equation.DSMT4">
                  <p:embed/>
                </p:oleObj>
              </mc:Choice>
              <mc:Fallback>
                <p:oleObj name="Equation" r:id="rId3" imgW="4521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3720" y="620596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458002"/>
              </p:ext>
            </p:extLst>
          </p:nvPr>
        </p:nvGraphicFramePr>
        <p:xfrm>
          <a:off x="1416284" y="2181845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2" name="Equation" r:id="rId5" imgW="3937000" imgH="292100" progId="Equation.DSMT4">
                  <p:embed/>
                </p:oleObj>
              </mc:Choice>
              <mc:Fallback>
                <p:oleObj name="Equation" r:id="rId5" imgW="39370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6284" y="2181845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752810"/>
              </p:ext>
            </p:extLst>
          </p:nvPr>
        </p:nvGraphicFramePr>
        <p:xfrm>
          <a:off x="2307241" y="1224079"/>
          <a:ext cx="4549378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3" name="Equation" r:id="rId7" imgW="3162300" imgH="266700" progId="Equation.DSMT4">
                  <p:embed/>
                </p:oleObj>
              </mc:Choice>
              <mc:Fallback>
                <p:oleObj name="Equation" r:id="rId7" imgW="3162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07241" y="1224079"/>
                        <a:ext cx="4549378" cy="38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228631"/>
              </p:ext>
            </p:extLst>
          </p:nvPr>
        </p:nvGraphicFramePr>
        <p:xfrm>
          <a:off x="2590015" y="1615643"/>
          <a:ext cx="3983831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84" name="Equation" r:id="rId9" imgW="2768600" imgH="203200" progId="Equation.DSMT4">
                  <p:embed/>
                </p:oleObj>
              </mc:Choice>
              <mc:Fallback>
                <p:oleObj name="Equation" r:id="rId9" imgW="276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90015" y="1615643"/>
                        <a:ext cx="3983831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A3C98F9-5B6B-2A4F-B4FF-C4035E5E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4BFCFC-CF90-DA4E-BACA-98B7A9E0AFE6}"/>
              </a:ext>
            </a:extLst>
          </p:cNvPr>
          <p:cNvSpPr txBox="1">
            <a:spLocks/>
          </p:cNvSpPr>
          <p:nvPr/>
        </p:nvSpPr>
        <p:spPr bwMode="auto">
          <a:xfrm>
            <a:off x="248575" y="0"/>
            <a:ext cx="8824404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kern="0"/>
              <a:t>Theory: Expand position vector using Frenet frame, equate 2 representations of B.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954736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73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975050"/>
              </p:ext>
            </p:extLst>
          </p:nvPr>
        </p:nvGraphicFramePr>
        <p:xfrm>
          <a:off x="1293720" y="620596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0" name="Equation" r:id="rId3" imgW="4521200" imgH="444500" progId="Equation.DSMT4">
                  <p:embed/>
                </p:oleObj>
              </mc:Choice>
              <mc:Fallback>
                <p:oleObj name="Equation" r:id="rId3" imgW="4521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3720" y="620596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64916"/>
              </p:ext>
            </p:extLst>
          </p:nvPr>
        </p:nvGraphicFramePr>
        <p:xfrm>
          <a:off x="1416284" y="2181845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1" name="Equation" r:id="rId5" imgW="3937000" imgH="292100" progId="Equation.DSMT4">
                  <p:embed/>
                </p:oleObj>
              </mc:Choice>
              <mc:Fallback>
                <p:oleObj name="Equation" r:id="rId5" imgW="39370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6284" y="2181845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269617"/>
              </p:ext>
            </p:extLst>
          </p:nvPr>
        </p:nvGraphicFramePr>
        <p:xfrm>
          <a:off x="1360324" y="2899102"/>
          <a:ext cx="6518672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2" name="Equation" r:id="rId7" imgW="4051300" imgH="317500" progId="Equation.DSMT4">
                  <p:embed/>
                </p:oleObj>
              </mc:Choice>
              <mc:Fallback>
                <p:oleObj name="Equation" r:id="rId7" imgW="40513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0324" y="2899102"/>
                        <a:ext cx="6518672" cy="51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789027"/>
              </p:ext>
            </p:extLst>
          </p:nvPr>
        </p:nvGraphicFramePr>
        <p:xfrm>
          <a:off x="2307241" y="1224079"/>
          <a:ext cx="4549378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3" name="Equation" r:id="rId9" imgW="3162300" imgH="266700" progId="Equation.DSMT4">
                  <p:embed/>
                </p:oleObj>
              </mc:Choice>
              <mc:Fallback>
                <p:oleObj name="Equation" r:id="rId9" imgW="3162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07241" y="1224079"/>
                        <a:ext cx="4549378" cy="38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728649"/>
              </p:ext>
            </p:extLst>
          </p:nvPr>
        </p:nvGraphicFramePr>
        <p:xfrm>
          <a:off x="2590015" y="1615643"/>
          <a:ext cx="3983831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04" name="Equation" r:id="rId11" imgW="2768600" imgH="203200" progId="Equation.DSMT4">
                  <p:embed/>
                </p:oleObj>
              </mc:Choice>
              <mc:Fallback>
                <p:oleObj name="Equation" r:id="rId11" imgW="276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90015" y="1615643"/>
                        <a:ext cx="3983831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2AE6E69-AAFA-994A-86C8-BB5ACA16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A44DA1-3BC2-6941-9B12-5CE444F365BE}"/>
              </a:ext>
            </a:extLst>
          </p:cNvPr>
          <p:cNvSpPr txBox="1">
            <a:spLocks/>
          </p:cNvSpPr>
          <p:nvPr/>
        </p:nvSpPr>
        <p:spPr bwMode="auto">
          <a:xfrm>
            <a:off x="248575" y="0"/>
            <a:ext cx="8824404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kern="0"/>
              <a:t>Theory: Expand position vector using Frenet frame, equate 2 representations of B.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1449969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033949"/>
              </p:ext>
            </p:extLst>
          </p:nvPr>
        </p:nvGraphicFramePr>
        <p:xfrm>
          <a:off x="1490383" y="3610561"/>
          <a:ext cx="6147197" cy="50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47" name="Equation" r:id="rId3" imgW="3416300" imgH="279400" progId="Equation.DSMT4">
                  <p:embed/>
                </p:oleObj>
              </mc:Choice>
              <mc:Fallback>
                <p:oleObj name="Equation" r:id="rId3" imgW="34163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0383" y="3610561"/>
                        <a:ext cx="6147197" cy="502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526843"/>
              </p:ext>
            </p:extLst>
          </p:nvPr>
        </p:nvGraphicFramePr>
        <p:xfrm>
          <a:off x="1293720" y="620596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48" name="Equation" r:id="rId5" imgW="4521200" imgH="444500" progId="Equation.DSMT4">
                  <p:embed/>
                </p:oleObj>
              </mc:Choice>
              <mc:Fallback>
                <p:oleObj name="Equation" r:id="rId5" imgW="4521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3720" y="620596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985544"/>
              </p:ext>
            </p:extLst>
          </p:nvPr>
        </p:nvGraphicFramePr>
        <p:xfrm>
          <a:off x="1416284" y="2181845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49" name="Equation" r:id="rId7" imgW="3937000" imgH="292100" progId="Equation.DSMT4">
                  <p:embed/>
                </p:oleObj>
              </mc:Choice>
              <mc:Fallback>
                <p:oleObj name="Equation" r:id="rId7" imgW="39370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6284" y="2181845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687929"/>
              </p:ext>
            </p:extLst>
          </p:nvPr>
        </p:nvGraphicFramePr>
        <p:xfrm>
          <a:off x="1360324" y="2899102"/>
          <a:ext cx="6518672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50" name="Equation" r:id="rId9" imgW="4051300" imgH="317500" progId="Equation.DSMT4">
                  <p:embed/>
                </p:oleObj>
              </mc:Choice>
              <mc:Fallback>
                <p:oleObj name="Equation" r:id="rId9" imgW="40513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60324" y="2899102"/>
                        <a:ext cx="6518672" cy="51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56285"/>
              </p:ext>
            </p:extLst>
          </p:nvPr>
        </p:nvGraphicFramePr>
        <p:xfrm>
          <a:off x="2307241" y="1224079"/>
          <a:ext cx="4549378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51" name="Equation" r:id="rId11" imgW="3162300" imgH="266700" progId="Equation.DSMT4">
                  <p:embed/>
                </p:oleObj>
              </mc:Choice>
              <mc:Fallback>
                <p:oleObj name="Equation" r:id="rId11" imgW="3162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07241" y="1224079"/>
                        <a:ext cx="4549378" cy="38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096583"/>
              </p:ext>
            </p:extLst>
          </p:nvPr>
        </p:nvGraphicFramePr>
        <p:xfrm>
          <a:off x="2590015" y="1615643"/>
          <a:ext cx="3983831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752" name="Equation" r:id="rId13" imgW="2768600" imgH="203200" progId="Equation.DSMT4">
                  <p:embed/>
                </p:oleObj>
              </mc:Choice>
              <mc:Fallback>
                <p:oleObj name="Equation" r:id="rId13" imgW="276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90015" y="1615643"/>
                        <a:ext cx="3983831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756A6F9-6C96-B64E-9529-B49EB551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6E1A45-8A71-9C4C-B962-49294BEC8BB4}"/>
              </a:ext>
            </a:extLst>
          </p:cNvPr>
          <p:cNvSpPr txBox="1">
            <a:spLocks/>
          </p:cNvSpPr>
          <p:nvPr/>
        </p:nvSpPr>
        <p:spPr bwMode="auto">
          <a:xfrm>
            <a:off x="248575" y="0"/>
            <a:ext cx="8824404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kern="0"/>
              <a:t>Theory: Expand position vector using Frenet frame, equate 2 representations of B.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4824299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818522"/>
              </p:ext>
            </p:extLst>
          </p:nvPr>
        </p:nvGraphicFramePr>
        <p:xfrm>
          <a:off x="1490383" y="3610561"/>
          <a:ext cx="6147197" cy="50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2" name="Equation" r:id="rId3" imgW="3416300" imgH="279400" progId="Equation.DSMT4">
                  <p:embed/>
                </p:oleObj>
              </mc:Choice>
              <mc:Fallback>
                <p:oleObj name="Equation" r:id="rId3" imgW="34163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0383" y="3610561"/>
                        <a:ext cx="6147197" cy="502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883583"/>
              </p:ext>
            </p:extLst>
          </p:nvPr>
        </p:nvGraphicFramePr>
        <p:xfrm>
          <a:off x="1143001" y="4159029"/>
          <a:ext cx="6826320" cy="84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3" name="Equation" r:id="rId5" imgW="4305300" imgH="533400" progId="Equation.DSMT4">
                  <p:embed/>
                </p:oleObj>
              </mc:Choice>
              <mc:Fallback>
                <p:oleObj name="Equation" r:id="rId5" imgW="4305300" imgH="533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1" y="4159029"/>
                        <a:ext cx="6826320" cy="844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917966"/>
              </p:ext>
            </p:extLst>
          </p:nvPr>
        </p:nvGraphicFramePr>
        <p:xfrm>
          <a:off x="1293720" y="620596"/>
          <a:ext cx="6505575" cy="639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4" name="Equation" r:id="rId7" imgW="4521200" imgH="444500" progId="Equation.DSMT4">
                  <p:embed/>
                </p:oleObj>
              </mc:Choice>
              <mc:Fallback>
                <p:oleObj name="Equation" r:id="rId7" imgW="4521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3720" y="620596"/>
                        <a:ext cx="6505575" cy="639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65956"/>
              </p:ext>
            </p:extLst>
          </p:nvPr>
        </p:nvGraphicFramePr>
        <p:xfrm>
          <a:off x="1416284" y="2181845"/>
          <a:ext cx="6334125" cy="470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5" name="Equation" r:id="rId9" imgW="3937000" imgH="292100" progId="Equation.DSMT4">
                  <p:embed/>
                </p:oleObj>
              </mc:Choice>
              <mc:Fallback>
                <p:oleObj name="Equation" r:id="rId9" imgW="39370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6284" y="2181845"/>
                        <a:ext cx="6334125" cy="470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521701"/>
              </p:ext>
            </p:extLst>
          </p:nvPr>
        </p:nvGraphicFramePr>
        <p:xfrm>
          <a:off x="1360324" y="2899102"/>
          <a:ext cx="6518672" cy="51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6" name="Equation" r:id="rId11" imgW="4051300" imgH="317500" progId="Equation.DSMT4">
                  <p:embed/>
                </p:oleObj>
              </mc:Choice>
              <mc:Fallback>
                <p:oleObj name="Equation" r:id="rId11" imgW="40513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60324" y="2899102"/>
                        <a:ext cx="6518672" cy="51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325518"/>
              </p:ext>
            </p:extLst>
          </p:nvPr>
        </p:nvGraphicFramePr>
        <p:xfrm>
          <a:off x="2307241" y="1224079"/>
          <a:ext cx="4549378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7" name="Equation" r:id="rId13" imgW="3162300" imgH="266700" progId="Equation.DSMT4">
                  <p:embed/>
                </p:oleObj>
              </mc:Choice>
              <mc:Fallback>
                <p:oleObj name="Equation" r:id="rId13" imgW="31623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07241" y="1224079"/>
                        <a:ext cx="4549378" cy="38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349850"/>
              </p:ext>
            </p:extLst>
          </p:nvPr>
        </p:nvGraphicFramePr>
        <p:xfrm>
          <a:off x="2590015" y="1615643"/>
          <a:ext cx="3983831" cy="29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8" name="Equation" r:id="rId15" imgW="2768600" imgH="203200" progId="Equation.DSMT4">
                  <p:embed/>
                </p:oleObj>
              </mc:Choice>
              <mc:Fallback>
                <p:oleObj name="Equation" r:id="rId15" imgW="276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90015" y="1615643"/>
                        <a:ext cx="3983831" cy="29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C18D7BE7-76C5-7040-85F9-32987555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CEE295-AA60-FE45-A1D3-4FE0D6522873}"/>
              </a:ext>
            </a:extLst>
          </p:cNvPr>
          <p:cNvSpPr txBox="1">
            <a:spLocks/>
          </p:cNvSpPr>
          <p:nvPr/>
        </p:nvSpPr>
        <p:spPr bwMode="auto">
          <a:xfrm>
            <a:off x="248575" y="0"/>
            <a:ext cx="8824404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9pPr>
          </a:lstStyle>
          <a:p>
            <a:r>
              <a:rPr lang="en-US" sz="2000" kern="0"/>
              <a:t>Theory: Expand position vector using Frenet frame, equate 2 representations of B.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9531068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557213"/>
          </a:xfrm>
        </p:spPr>
        <p:txBody>
          <a:bodyPr/>
          <a:lstStyle/>
          <a:p>
            <a:r>
              <a:rPr lang="en-US" sz="1725" dirty="0"/>
              <a:t>The rotational transform computed by VMEC converges to the value computed by the </a:t>
            </a:r>
            <a:r>
              <a:rPr lang="en-US" sz="1725" dirty="0" err="1"/>
              <a:t>Garren</a:t>
            </a:r>
            <a:r>
              <a:rPr lang="en-US" sz="1725" dirty="0"/>
              <a:t>-Boozer approach.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5" name="Picture 4" descr="20180404-01-plotAScalingOfQuasisymmetryBreaking_altTransformation2_io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42" y="670762"/>
            <a:ext cx="5356412" cy="43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02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800" dirty="0"/>
              <a:t>The ODE is solved with spectral accuracy using </a:t>
            </a:r>
            <a:r>
              <a:rPr lang="en-US" sz="1800" dirty="0" err="1"/>
              <a:t>pseudospectral</a:t>
            </a:r>
            <a:r>
              <a:rPr lang="en-US" sz="1800" dirty="0"/>
              <a:t> discretization + Newton iteration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4" descr="m20180701_04_compareFrenetVsCylindricalGarrenBoozerSolv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95" y="2461864"/>
            <a:ext cx="3204882" cy="268163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708755"/>
              </p:ext>
            </p:extLst>
          </p:nvPr>
        </p:nvGraphicFramePr>
        <p:xfrm>
          <a:off x="1513425" y="1795883"/>
          <a:ext cx="6330694" cy="69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2" name="Equation" r:id="rId4" imgW="4038600" imgH="444500" progId="Equation.DSMT4">
                  <p:embed/>
                </p:oleObj>
              </mc:Choice>
              <mc:Fallback>
                <p:oleObj name="Equation" r:id="rId4" imgW="40386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3425" y="1795883"/>
                        <a:ext cx="6330694" cy="69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362874"/>
              </p:ext>
            </p:extLst>
          </p:nvPr>
        </p:nvGraphicFramePr>
        <p:xfrm>
          <a:off x="2052219" y="970990"/>
          <a:ext cx="5275660" cy="55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3" name="Equation" r:id="rId6" imgW="3365500" imgH="355600" progId="Equation.DSMT4">
                  <p:embed/>
                </p:oleObj>
              </mc:Choice>
              <mc:Fallback>
                <p:oleObj name="Equation" r:id="rId6" imgW="33655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2219" y="970990"/>
                        <a:ext cx="5275660" cy="556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466209"/>
              </p:ext>
            </p:extLst>
          </p:nvPr>
        </p:nvGraphicFramePr>
        <p:xfrm>
          <a:off x="1143000" y="599409"/>
          <a:ext cx="6858001" cy="41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4" name="Equation" r:id="rId8" imgW="5181600" imgH="317500" progId="Equation.DSMT4">
                  <p:embed/>
                </p:oleObj>
              </mc:Choice>
              <mc:Fallback>
                <p:oleObj name="Equation" r:id="rId8" imgW="51816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3000" y="599409"/>
                        <a:ext cx="6858001" cy="41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739996"/>
              </p:ext>
            </p:extLst>
          </p:nvPr>
        </p:nvGraphicFramePr>
        <p:xfrm>
          <a:off x="2692354" y="1512514"/>
          <a:ext cx="3842147" cy="416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5" name="Equation" r:id="rId10" imgW="2451100" imgH="266700" progId="Equation.DSMT4">
                  <p:embed/>
                </p:oleObj>
              </mc:Choice>
              <mc:Fallback>
                <p:oleObj name="Equation" r:id="rId10" imgW="24511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92354" y="1512514"/>
                        <a:ext cx="3842147" cy="416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1578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E10C-FAB7-9D4C-BA30-89122D3C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57213"/>
          </a:xfrm>
        </p:spPr>
        <p:txBody>
          <a:bodyPr/>
          <a:lstStyle/>
          <a:p>
            <a:r>
              <a:rPr lang="en-US" sz="2800" dirty="0"/>
              <a:t>Of 10 configurations examined, the fit is less good for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572A7E-B9F0-9040-9C01-76091E0C5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16133" r="10889"/>
          <a:stretch/>
        </p:blipFill>
        <p:spPr>
          <a:xfrm>
            <a:off x="-1" y="826265"/>
            <a:ext cx="4414729" cy="43172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876A-35BB-BF40-A537-77B51D0D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FC7045-176B-C840-B2D5-1847E8B49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16064" r="10684"/>
          <a:stretch/>
        </p:blipFill>
        <p:spPr>
          <a:xfrm>
            <a:off x="4572000" y="826265"/>
            <a:ext cx="4483865" cy="4317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0350F-F926-3448-B195-CF1DC28FF0F7}"/>
              </a:ext>
            </a:extLst>
          </p:cNvPr>
          <p:cNvSpPr txBox="1"/>
          <p:nvPr/>
        </p:nvSpPr>
        <p:spPr>
          <a:xfrm>
            <a:off x="606712" y="870642"/>
            <a:ext cx="103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ARIES-CS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D7D2F-126F-974D-9588-3D1986072620}"/>
              </a:ext>
            </a:extLst>
          </p:cNvPr>
          <p:cNvSpPr txBox="1"/>
          <p:nvPr/>
        </p:nvSpPr>
        <p:spPr>
          <a:xfrm>
            <a:off x="5207295" y="870642"/>
            <a:ext cx="67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CFQS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58ACC-3262-E34F-B0DC-E78F5439D599}"/>
              </a:ext>
            </a:extLst>
          </p:cNvPr>
          <p:cNvSpPr txBox="1"/>
          <p:nvPr/>
        </p:nvSpPr>
        <p:spPr>
          <a:xfrm>
            <a:off x="1883572" y="732142"/>
            <a:ext cx="300313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Dotted: VMEC equilibrium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Solid: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-Boozer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31331935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3798-0607-3D4C-84C4-20F6C9B7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The configurations with relatively poor fits can be explained by their larger symmetry-breaking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948C-9B32-F943-A8F9-AD1300F7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89996-2D3A-8241-ACB1-6BB8C9143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b="2199"/>
          <a:stretch/>
        </p:blipFill>
        <p:spPr>
          <a:xfrm>
            <a:off x="1257300" y="660790"/>
            <a:ext cx="4689828" cy="4482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E0244C-79BC-C449-8005-2F57F294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84" y="3543362"/>
            <a:ext cx="3423726" cy="1018692"/>
          </a:xfrm>
          <a:prstGeom prst="rect">
            <a:avLst/>
          </a:prstGeom>
          <a:ln>
            <a:solidFill>
              <a:srgbClr val="0066FF"/>
            </a:solidFill>
          </a:ln>
        </p:spPr>
      </p:pic>
    </p:spTree>
    <p:extLst>
      <p:ext uri="{BB962C8B-B14F-4D97-AF65-F5344CB8AC3E}">
        <p14:creationId xmlns:p14="http://schemas.microsoft.com/office/powerpoint/2010/main" val="240905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7D5B595-3E87-9643-B48D-15E2DEEC7B37}"/>
              </a:ext>
            </a:extLst>
          </p:cNvPr>
          <p:cNvGrpSpPr/>
          <p:nvPr/>
        </p:nvGrpSpPr>
        <p:grpSpPr>
          <a:xfrm>
            <a:off x="4058966" y="713451"/>
            <a:ext cx="5027960" cy="2182142"/>
            <a:chOff x="776274" y="2607493"/>
            <a:chExt cx="4597632" cy="19953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5ECE387-8BF7-0846-9B5B-C8FBA4DE9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65A54ED-2CB1-164B-AF96-D95C41C32226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070A4CB-AC76-D048-8C4C-8C0A91BAABF4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5" name="Object 38">
              <a:extLst>
                <a:ext uri="{FF2B5EF4-FFF2-40B4-BE49-F238E27FC236}">
                  <a16:creationId xmlns:a16="http://schemas.microsoft.com/office/drawing/2014/main" id="{8C144009-0A22-844D-957D-276A7BABEC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315294"/>
                </p:ext>
              </p:extLst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037" name="Equation" r:id="rId5" imgW="127000" imgH="203200" progId="Equation.DSMT4">
                    <p:embed/>
                  </p:oleObj>
                </mc:Choice>
                <mc:Fallback>
                  <p:oleObj name="Equation" r:id="rId5" imgW="127000" imgH="203200" progId="Equation.DSMT4">
                    <p:embed/>
                    <p:pic>
                      <p:nvPicPr>
                        <p:cNvPr id="17" name="Object 38">
                          <a:extLst>
                            <a:ext uri="{FF2B5EF4-FFF2-40B4-BE49-F238E27FC236}">
                              <a16:creationId xmlns:a16="http://schemas.microsoft.com/office/drawing/2014/main" id="{8B26D534-7543-E84E-8EE7-5CAB084F1E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38">
              <a:extLst>
                <a:ext uri="{FF2B5EF4-FFF2-40B4-BE49-F238E27FC236}">
                  <a16:creationId xmlns:a16="http://schemas.microsoft.com/office/drawing/2014/main" id="{F77AF8EA-4414-CF4A-996C-5FCCC7A1B3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6824289"/>
                </p:ext>
              </p:extLst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038" name="Equation" r:id="rId7" imgW="127000" imgH="177800" progId="Equation.DSMT4">
                    <p:embed/>
                  </p:oleObj>
                </mc:Choice>
                <mc:Fallback>
                  <p:oleObj name="Equation" r:id="rId7" imgW="127000" imgH="177800" progId="Equation.DSMT4">
                    <p:embed/>
                    <p:pic>
                      <p:nvPicPr>
                        <p:cNvPr id="19" name="Object 38">
                          <a:extLst>
                            <a:ext uri="{FF2B5EF4-FFF2-40B4-BE49-F238E27FC236}">
                              <a16:creationId xmlns:a16="http://schemas.microsoft.com/office/drawing/2014/main" id="{D51D520B-3355-084E-AD2A-A28606454F5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91E12FE-9836-7248-81DF-25D59027DC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56017" y="2043592"/>
          <a:ext cx="10239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39" name="Equation" r:id="rId9" imgW="711200" imgH="292100" progId="Equation.DSMT4">
                  <p:embed/>
                </p:oleObj>
              </mc:Choice>
              <mc:Fallback>
                <p:oleObj name="Equation" r:id="rId9" imgW="7112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91E12FE-9836-7248-81DF-25D59027D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6017" y="2043592"/>
                        <a:ext cx="1023937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AA2947F-833E-7541-B2AF-6B3CA2DAAB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42988" y="3083697"/>
          <a:ext cx="3933826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40" name="Equation" r:id="rId11" imgW="2730500" imgH="381000" progId="Equation.DSMT4">
                  <p:embed/>
                </p:oleObj>
              </mc:Choice>
              <mc:Fallback>
                <p:oleObj name="Equation" r:id="rId11" imgW="2730500" imgH="3810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AA2947F-833E-7541-B2AF-6B3CA2DAA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42988" y="3083697"/>
                        <a:ext cx="3933826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41" name="Equation" r:id="rId13" imgW="1066800" imgH="292100" progId="Equation.DSMT4">
                  <p:embed/>
                </p:oleObj>
              </mc:Choice>
              <mc:Fallback>
                <p:oleObj name="Equation" r:id="rId13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BF0038-D265-3E49-97B2-CAEE6B01C9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4298" y="2690797"/>
          <a:ext cx="43322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42" name="Equation" r:id="rId15" imgW="3073400" imgH="660400" progId="Equation.DSMT4">
                  <p:embed/>
                </p:oleObj>
              </mc:Choice>
              <mc:Fallback>
                <p:oleObj name="Equation" r:id="rId15" imgW="3073400" imgH="660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BF0038-D265-3E49-97B2-CAEE6B01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4298" y="2690797"/>
                        <a:ext cx="4332288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06829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FE8852-1996-6444-90D2-4FD5E8D1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12" y="792116"/>
            <a:ext cx="4722180" cy="2284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84" name="Equation" r:id="rId4" imgW="1066800" imgH="292100" progId="Equation.DSMT4">
                  <p:embed/>
                </p:oleObj>
              </mc:Choice>
              <mc:Fallback>
                <p:oleObj name="Equation" r:id="rId4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8251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FE8852-1996-6444-90D2-4FD5E8D1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12" y="792116"/>
            <a:ext cx="4722180" cy="2284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81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91E12FE-9836-7248-81DF-25D59027DC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56017" y="2043592"/>
          <a:ext cx="10239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2" name="Equation" r:id="rId4" imgW="711200" imgH="292100" progId="Equation.DSMT4">
                  <p:embed/>
                </p:oleObj>
              </mc:Choice>
              <mc:Fallback>
                <p:oleObj name="Equation" r:id="rId4" imgW="7112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91E12FE-9836-7248-81DF-25D59027D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017" y="2043592"/>
                        <a:ext cx="1023937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AA2947F-833E-7541-B2AF-6B3CA2DAAB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42988" y="3083697"/>
          <a:ext cx="3933826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3" name="Equation" r:id="rId6" imgW="2730500" imgH="381000" progId="Equation.DSMT4">
                  <p:embed/>
                </p:oleObj>
              </mc:Choice>
              <mc:Fallback>
                <p:oleObj name="Equation" r:id="rId6" imgW="2730500" imgH="3810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AA2947F-833E-7541-B2AF-6B3CA2DAA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42988" y="3083697"/>
                        <a:ext cx="3933826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4" name="Equation" r:id="rId8" imgW="1066800" imgH="292100" progId="Equation.DSMT4">
                  <p:embed/>
                </p:oleObj>
              </mc:Choice>
              <mc:Fallback>
                <p:oleObj name="Equation" r:id="rId8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BF0038-D265-3E49-97B2-CAEE6B01C9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4298" y="2690797"/>
          <a:ext cx="43322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05" name="Equation" r:id="rId10" imgW="3073400" imgH="660400" progId="Equation.DSMT4">
                  <p:embed/>
                </p:oleObj>
              </mc:Choice>
              <mc:Fallback>
                <p:oleObj name="Equation" r:id="rId10" imgW="3073400" imgH="660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BF0038-D265-3E49-97B2-CAEE6B01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4298" y="2690797"/>
                        <a:ext cx="4332288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9710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FE8852-1996-6444-90D2-4FD5E8D1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12" y="792116"/>
            <a:ext cx="4722180" cy="2284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82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91E12FE-9836-7248-81DF-25D59027DC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56017" y="2043592"/>
          <a:ext cx="10239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2" name="Equation" r:id="rId4" imgW="711200" imgH="292100" progId="Equation.DSMT4">
                  <p:embed/>
                </p:oleObj>
              </mc:Choice>
              <mc:Fallback>
                <p:oleObj name="Equation" r:id="rId4" imgW="7112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91E12FE-9836-7248-81DF-25D59027D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017" y="2043592"/>
                        <a:ext cx="1023937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AA2947F-833E-7541-B2AF-6B3CA2DAAB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42988" y="3083697"/>
          <a:ext cx="3933826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3" name="Equation" r:id="rId6" imgW="2730500" imgH="381000" progId="Equation.DSMT4">
                  <p:embed/>
                </p:oleObj>
              </mc:Choice>
              <mc:Fallback>
                <p:oleObj name="Equation" r:id="rId6" imgW="2730500" imgH="3810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AA2947F-833E-7541-B2AF-6B3CA2DAA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42988" y="3083697"/>
                        <a:ext cx="3933826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835455"/>
              </p:ext>
            </p:extLst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4" name="Equation" r:id="rId8" imgW="1066800" imgH="292100" progId="Equation.DSMT4">
                  <p:embed/>
                </p:oleObj>
              </mc:Choice>
              <mc:Fallback>
                <p:oleObj name="Equation" r:id="rId8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BF0038-D265-3E49-97B2-CAEE6B01C9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4298" y="2690797"/>
          <a:ext cx="43322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5" name="Equation" r:id="rId10" imgW="3073400" imgH="660400" progId="Equation.DSMT4">
                  <p:embed/>
                </p:oleObj>
              </mc:Choice>
              <mc:Fallback>
                <p:oleObj name="Equation" r:id="rId10" imgW="3073400" imgH="660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BF0038-D265-3E49-97B2-CAEE6B01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4298" y="2690797"/>
                        <a:ext cx="4332288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0A24FC-B8E2-2049-A7F4-761E570633C6}"/>
              </a:ext>
            </a:extLst>
          </p:cNvPr>
          <p:cNvSpPr txBox="1">
            <a:spLocks/>
          </p:cNvSpPr>
          <p:nvPr/>
        </p:nvSpPr>
        <p:spPr bwMode="auto">
          <a:xfrm>
            <a:off x="410440" y="3847589"/>
            <a:ext cx="8566952" cy="123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Computationally expensive.</a:t>
            </a:r>
          </a:p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What is the size &amp; character of the solution space?</a:t>
            </a:r>
          </a:p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Result depends on initial condition, so cannot be sure you’ve found all solutions.</a:t>
            </a:r>
          </a:p>
        </p:txBody>
      </p:sp>
    </p:spTree>
    <p:extLst>
      <p:ext uri="{BB962C8B-B14F-4D97-AF65-F5344CB8AC3E}">
        <p14:creationId xmlns:p14="http://schemas.microsoft.com/office/powerpoint/2010/main" val="12685516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5E22-1E8F-604C-A5D4-67DFE8F6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Alternative: expand equations near the magnetic 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D72B-EC9A-004E-80B2-7C9D4F80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C6F40C-D1E2-AC4D-95C5-FB532E84E506}"/>
              </a:ext>
            </a:extLst>
          </p:cNvPr>
          <p:cNvSpPr txBox="1">
            <a:spLocks/>
          </p:cNvSpPr>
          <p:nvPr/>
        </p:nvSpPr>
        <p:spPr bwMode="auto">
          <a:xfrm>
            <a:off x="2256073" y="3885236"/>
            <a:ext cx="1679822" cy="4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>
                <a:latin typeface="Cambria" panose="02040503050406030204" pitchFamily="18" charset="0"/>
              </a:rPr>
              <a:t>Magnetic axis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A1753-9FE4-7146-A40B-8985BF932C48}"/>
              </a:ext>
            </a:extLst>
          </p:cNvPr>
          <p:cNvSpPr txBox="1">
            <a:spLocks/>
          </p:cNvSpPr>
          <p:nvPr/>
        </p:nvSpPr>
        <p:spPr bwMode="auto">
          <a:xfrm>
            <a:off x="1060066" y="4753718"/>
            <a:ext cx="7215142" cy="4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>
                <a:latin typeface="Cambria" panose="02040503050406030204" pitchFamily="18" charset="0"/>
              </a:rPr>
              <a:t>Mercier (1964),  </a:t>
            </a:r>
            <a:r>
              <a:rPr lang="en-US" sz="1800" kern="0" dirty="0" err="1">
                <a:latin typeface="Cambria" panose="02040503050406030204" pitchFamily="18" charset="0"/>
              </a:rPr>
              <a:t>Lortz</a:t>
            </a:r>
            <a:r>
              <a:rPr lang="en-US" sz="1800" kern="0" dirty="0">
                <a:latin typeface="Cambria" panose="02040503050406030204" pitchFamily="18" charset="0"/>
              </a:rPr>
              <a:t> &amp; </a:t>
            </a:r>
            <a:r>
              <a:rPr lang="en-US" sz="1800" kern="0" dirty="0" err="1">
                <a:latin typeface="Cambria" panose="02040503050406030204" pitchFamily="18" charset="0"/>
              </a:rPr>
              <a:t>Nührenberg</a:t>
            </a:r>
            <a:r>
              <a:rPr lang="en-US" sz="1800" kern="0" dirty="0">
                <a:latin typeface="Cambria" panose="02040503050406030204" pitchFamily="18" charset="0"/>
              </a:rPr>
              <a:t> (1976),  </a:t>
            </a:r>
            <a:r>
              <a:rPr lang="en-US" sz="1800" kern="0" dirty="0" err="1">
                <a:solidFill>
                  <a:srgbClr val="D20000"/>
                </a:solidFill>
                <a:latin typeface="Cambria" panose="02040503050406030204" pitchFamily="18" charset="0"/>
              </a:rPr>
              <a:t>Garren</a:t>
            </a:r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 &amp; Boozer (1991)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5D91E-348F-8646-B97F-95A05425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65" y="638800"/>
            <a:ext cx="6824870" cy="31280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9F9D86-9A9D-324C-A5F0-E54BCB64D255}"/>
              </a:ext>
            </a:extLst>
          </p:cNvPr>
          <p:cNvSpPr txBox="1">
            <a:spLocks/>
          </p:cNvSpPr>
          <p:nvPr/>
        </p:nvSpPr>
        <p:spPr bwMode="auto">
          <a:xfrm>
            <a:off x="5310699" y="3885236"/>
            <a:ext cx="2256292" cy="4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>
                <a:latin typeface="Cambria" panose="02040503050406030204" pitchFamily="18" charset="0"/>
              </a:rPr>
              <a:t>Magnetic field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0BC294-7C21-C647-B31A-B33074356634}"/>
              </a:ext>
            </a:extLst>
          </p:cNvPr>
          <p:cNvSpPr txBox="1">
            <a:spLocks/>
          </p:cNvSpPr>
          <p:nvPr/>
        </p:nvSpPr>
        <p:spPr bwMode="auto">
          <a:xfrm>
            <a:off x="3646642" y="2606401"/>
            <a:ext cx="1651716" cy="44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Flux surfaces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B1A44F-AF59-5B4C-8BEA-97914D4C71ED}"/>
              </a:ext>
            </a:extLst>
          </p:cNvPr>
          <p:cNvCxnSpPr>
            <a:cxnSpLocks/>
          </p:cNvCxnSpPr>
          <p:nvPr/>
        </p:nvCxnSpPr>
        <p:spPr>
          <a:xfrm flipV="1">
            <a:off x="3298880" y="3592413"/>
            <a:ext cx="523813" cy="378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BFDCE3-5922-9C45-A24C-77AF7A0C9D3D}"/>
              </a:ext>
            </a:extLst>
          </p:cNvPr>
          <p:cNvCxnSpPr>
            <a:cxnSpLocks/>
          </p:cNvCxnSpPr>
          <p:nvPr/>
        </p:nvCxnSpPr>
        <p:spPr>
          <a:xfrm flipH="1" flipV="1">
            <a:off x="5111700" y="3483635"/>
            <a:ext cx="429947" cy="434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3E6997-2760-464A-87BA-7A150A1F85A6}"/>
              </a:ext>
            </a:extLst>
          </p:cNvPr>
          <p:cNvCxnSpPr>
            <a:cxnSpLocks/>
          </p:cNvCxnSpPr>
          <p:nvPr/>
        </p:nvCxnSpPr>
        <p:spPr>
          <a:xfrm flipV="1">
            <a:off x="5551612" y="3187263"/>
            <a:ext cx="321504" cy="730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5760C4-D1E7-F24B-8560-4A5B2BBC8975}"/>
              </a:ext>
            </a:extLst>
          </p:cNvPr>
          <p:cNvCxnSpPr>
            <a:cxnSpLocks/>
          </p:cNvCxnSpPr>
          <p:nvPr/>
        </p:nvCxnSpPr>
        <p:spPr>
          <a:xfrm>
            <a:off x="4935549" y="2916519"/>
            <a:ext cx="561068" cy="91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6559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300" dirty="0"/>
              <a:t>A key ingredient of the theory is the </a:t>
            </a:r>
            <a:r>
              <a:rPr lang="en-US" sz="2300" dirty="0" err="1"/>
              <a:t>Frenet</a:t>
            </a:r>
            <a:r>
              <a:rPr lang="en-US" sz="2300" dirty="0"/>
              <a:t> frame of the magnetic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84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05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06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7FFB912-1C0F-8543-BCD6-5257AEFE88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5"/>
          <a:stretch/>
        </p:blipFill>
        <p:spPr>
          <a:xfrm>
            <a:off x="6551112" y="2108797"/>
            <a:ext cx="1598975" cy="3047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70FB2-FB49-4147-9F00-BD9ED9CC0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19" y="2008628"/>
            <a:ext cx="4839293" cy="32482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9DE6D0-65FB-0946-945F-AB48FC5B7E98}"/>
              </a:ext>
            </a:extLst>
          </p:cNvPr>
          <p:cNvSpPr txBox="1">
            <a:spLocks/>
          </p:cNvSpPr>
          <p:nvPr/>
        </p:nvSpPr>
        <p:spPr bwMode="auto">
          <a:xfrm>
            <a:off x="248575" y="1638457"/>
            <a:ext cx="8824404" cy="4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>
                <a:latin typeface="Cambria" panose="02040503050406030204" pitchFamily="18" charset="0"/>
              </a:rPr>
              <a:t>Mercier (1964),  </a:t>
            </a:r>
            <a:r>
              <a:rPr lang="en-US" sz="1600" kern="0" dirty="0" err="1">
                <a:latin typeface="Cambria" panose="02040503050406030204" pitchFamily="18" charset="0"/>
              </a:rPr>
              <a:t>Solovev</a:t>
            </a:r>
            <a:r>
              <a:rPr lang="en-US" sz="1600" kern="0" dirty="0">
                <a:latin typeface="Cambria" panose="02040503050406030204" pitchFamily="18" charset="0"/>
              </a:rPr>
              <a:t> &amp; </a:t>
            </a:r>
            <a:r>
              <a:rPr lang="en-US" sz="1600" kern="0" dirty="0" err="1">
                <a:latin typeface="Cambria" panose="02040503050406030204" pitchFamily="18" charset="0"/>
              </a:rPr>
              <a:t>Shafranov</a:t>
            </a:r>
            <a:r>
              <a:rPr lang="en-US" sz="1600" kern="0" dirty="0">
                <a:latin typeface="Cambria" panose="02040503050406030204" pitchFamily="18" charset="0"/>
              </a:rPr>
              <a:t> (1970), </a:t>
            </a:r>
            <a:r>
              <a:rPr lang="en-US" sz="1600" kern="0" dirty="0" err="1">
                <a:latin typeface="Cambria" panose="02040503050406030204" pitchFamily="18" charset="0"/>
              </a:rPr>
              <a:t>Lortz</a:t>
            </a:r>
            <a:r>
              <a:rPr lang="en-US" sz="1600" kern="0" dirty="0">
                <a:latin typeface="Cambria" panose="02040503050406030204" pitchFamily="18" charset="0"/>
              </a:rPr>
              <a:t> &amp; </a:t>
            </a:r>
            <a:r>
              <a:rPr lang="en-US" sz="1600" kern="0" dirty="0" err="1">
                <a:latin typeface="Cambria" panose="02040503050406030204" pitchFamily="18" charset="0"/>
              </a:rPr>
              <a:t>Nührenberg</a:t>
            </a:r>
            <a:r>
              <a:rPr lang="en-US" sz="1600" kern="0" dirty="0">
                <a:latin typeface="Cambria" panose="02040503050406030204" pitchFamily="18" charset="0"/>
              </a:rPr>
              <a:t> (1976),  </a:t>
            </a:r>
            <a:r>
              <a:rPr lang="en-US" sz="1600" kern="0" dirty="0" err="1">
                <a:solidFill>
                  <a:srgbClr val="D20000"/>
                </a:solidFill>
                <a:latin typeface="Cambria" panose="02040503050406030204" pitchFamily="18" charset="0"/>
              </a:rPr>
              <a:t>Garren</a:t>
            </a:r>
            <a:r>
              <a:rPr lang="en-US" sz="1600" kern="0" dirty="0">
                <a:solidFill>
                  <a:srgbClr val="D20000"/>
                </a:solidFill>
                <a:latin typeface="Cambria" panose="02040503050406030204" pitchFamily="18" charset="0"/>
              </a:rPr>
              <a:t> &amp; Boozer (1991) </a:t>
            </a:r>
          </a:p>
        </p:txBody>
      </p:sp>
    </p:spTree>
    <p:extLst>
      <p:ext uri="{BB962C8B-B14F-4D97-AF65-F5344CB8AC3E}">
        <p14:creationId xmlns:p14="http://schemas.microsoft.com/office/powerpoint/2010/main" val="24862730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0"/>
            <a:ext cx="8824404" cy="557213"/>
          </a:xfrm>
        </p:spPr>
        <p:txBody>
          <a:bodyPr/>
          <a:lstStyle/>
          <a:p>
            <a:r>
              <a:rPr lang="en-US" sz="2300" dirty="0"/>
              <a:t>A key ingredient of the theory is the </a:t>
            </a:r>
            <a:r>
              <a:rPr lang="en-US" sz="2300" dirty="0" err="1"/>
              <a:t>Frenet</a:t>
            </a:r>
            <a:r>
              <a:rPr lang="en-US" sz="2300" dirty="0"/>
              <a:t> frame of the magnetic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85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531859"/>
              </p:ext>
            </p:extLst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197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266347"/>
              </p:ext>
            </p:extLst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198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7FFB912-1C0F-8543-BCD6-5257AEFE8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08797"/>
            <a:ext cx="6321287" cy="30479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B64D99-9852-FD45-BD39-7E4722FFD999}"/>
              </a:ext>
            </a:extLst>
          </p:cNvPr>
          <p:cNvSpPr txBox="1">
            <a:spLocks/>
          </p:cNvSpPr>
          <p:nvPr/>
        </p:nvSpPr>
        <p:spPr bwMode="auto">
          <a:xfrm>
            <a:off x="248575" y="1638457"/>
            <a:ext cx="8824404" cy="4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>
                <a:latin typeface="Cambria" panose="02040503050406030204" pitchFamily="18" charset="0"/>
              </a:rPr>
              <a:t>Mercier (1964),  </a:t>
            </a:r>
            <a:r>
              <a:rPr lang="en-US" sz="1600" kern="0" dirty="0" err="1">
                <a:latin typeface="Cambria" panose="02040503050406030204" pitchFamily="18" charset="0"/>
              </a:rPr>
              <a:t>Solovev</a:t>
            </a:r>
            <a:r>
              <a:rPr lang="en-US" sz="1600" kern="0" dirty="0">
                <a:latin typeface="Cambria" panose="02040503050406030204" pitchFamily="18" charset="0"/>
              </a:rPr>
              <a:t> &amp; </a:t>
            </a:r>
            <a:r>
              <a:rPr lang="en-US" sz="1600" kern="0" dirty="0" err="1">
                <a:latin typeface="Cambria" panose="02040503050406030204" pitchFamily="18" charset="0"/>
              </a:rPr>
              <a:t>Shafranov</a:t>
            </a:r>
            <a:r>
              <a:rPr lang="en-US" sz="1600" kern="0" dirty="0">
                <a:latin typeface="Cambria" panose="02040503050406030204" pitchFamily="18" charset="0"/>
              </a:rPr>
              <a:t> (1970), </a:t>
            </a:r>
            <a:r>
              <a:rPr lang="en-US" sz="1600" kern="0" dirty="0" err="1">
                <a:latin typeface="Cambria" panose="02040503050406030204" pitchFamily="18" charset="0"/>
              </a:rPr>
              <a:t>Lortz</a:t>
            </a:r>
            <a:r>
              <a:rPr lang="en-US" sz="1600" kern="0" dirty="0">
                <a:latin typeface="Cambria" panose="02040503050406030204" pitchFamily="18" charset="0"/>
              </a:rPr>
              <a:t> &amp; </a:t>
            </a:r>
            <a:r>
              <a:rPr lang="en-US" sz="1600" kern="0" dirty="0" err="1">
                <a:latin typeface="Cambria" panose="02040503050406030204" pitchFamily="18" charset="0"/>
              </a:rPr>
              <a:t>Nührenberg</a:t>
            </a:r>
            <a:r>
              <a:rPr lang="en-US" sz="1600" kern="0" dirty="0">
                <a:latin typeface="Cambria" panose="02040503050406030204" pitchFamily="18" charset="0"/>
              </a:rPr>
              <a:t> (1976),  </a:t>
            </a:r>
            <a:r>
              <a:rPr lang="en-US" sz="1600" kern="0" dirty="0" err="1">
                <a:solidFill>
                  <a:srgbClr val="D20000"/>
                </a:solidFill>
                <a:latin typeface="Cambria" panose="02040503050406030204" pitchFamily="18" charset="0"/>
              </a:rPr>
              <a:t>Garren</a:t>
            </a:r>
            <a:r>
              <a:rPr lang="en-US" sz="1600" kern="0" dirty="0">
                <a:solidFill>
                  <a:srgbClr val="D20000"/>
                </a:solidFill>
                <a:latin typeface="Cambria" panose="02040503050406030204" pitchFamily="18" charset="0"/>
              </a:rPr>
              <a:t> &amp; Boozer (1991) </a:t>
            </a:r>
          </a:p>
        </p:txBody>
      </p:sp>
    </p:spTree>
    <p:extLst>
      <p:ext uri="{BB962C8B-B14F-4D97-AF65-F5344CB8AC3E}">
        <p14:creationId xmlns:p14="http://schemas.microsoft.com/office/powerpoint/2010/main" val="16313113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86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76350" y="568325"/>
          <a:ext cx="65420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208" name="Equation" r:id="rId4" imgW="4546600" imgH="444500" progId="Equation.DSMT4">
                  <p:embed/>
                </p:oleObj>
              </mc:Choice>
              <mc:Fallback>
                <p:oleObj name="Equation" r:id="rId4" imgW="4546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350" y="568325"/>
                        <a:ext cx="6542088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4DEC247-B68E-7F41-986F-F80F0D11A4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413" y="1154113"/>
          <a:ext cx="8953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209" name="Equation" r:id="rId6" imgW="6223000" imgH="266700" progId="Equation.DSMT4">
                  <p:embed/>
                </p:oleObj>
              </mc:Choice>
              <mc:Fallback>
                <p:oleObj name="Equation" r:id="rId6" imgW="62230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4DEC247-B68E-7F41-986F-F80F0D11A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13" y="1154113"/>
                        <a:ext cx="8953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7FFB912-1C0F-8543-BCD6-5257AEFE8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08797"/>
            <a:ext cx="6321287" cy="3047955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7D6BCE4-DC7F-9A4A-8A26-70EBB2C99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08233"/>
              </p:ext>
            </p:extLst>
          </p:nvPr>
        </p:nvGraphicFramePr>
        <p:xfrm>
          <a:off x="898525" y="1616075"/>
          <a:ext cx="575468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210" name="Equation" r:id="rId9" imgW="4000500" imgH="292100" progId="Equation.DSMT4">
                  <p:embed/>
                </p:oleObj>
              </mc:Choice>
              <mc:Fallback>
                <p:oleObj name="Equation" r:id="rId9" imgW="4000500" imgH="292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68659E-34A0-4240-AFA3-6710159C4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8525" y="1616075"/>
                        <a:ext cx="5754688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20107BB-2323-464F-AC3C-2232EB020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8616"/>
              </p:ext>
            </p:extLst>
          </p:nvPr>
        </p:nvGraphicFramePr>
        <p:xfrm>
          <a:off x="7626021" y="1609931"/>
          <a:ext cx="7127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211" name="Equation" r:id="rId11" imgW="495300" imgH="279400" progId="Equation.DSMT4">
                  <p:embed/>
                </p:oleObj>
              </mc:Choice>
              <mc:Fallback>
                <p:oleObj name="Equation" r:id="rId11" imgW="495300" imgH="279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721BFBA-5031-F047-896B-F5EE21418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6021" y="1609931"/>
                        <a:ext cx="712788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AF83C5D1-533E-2B45-B696-D13630F3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1" cy="557213"/>
          </a:xfrm>
        </p:spPr>
        <p:txBody>
          <a:bodyPr/>
          <a:lstStyle/>
          <a:p>
            <a:r>
              <a:rPr lang="en-US" sz="1800" dirty="0" err="1"/>
              <a:t>Garren</a:t>
            </a:r>
            <a:r>
              <a:rPr lang="en-US" sz="1800" dirty="0"/>
              <a:t> &amp; Boozer (1991): Write position vector </a:t>
            </a:r>
            <a:r>
              <a:rPr lang="en-US" sz="1800" b="1" dirty="0"/>
              <a:t>x</a:t>
            </a:r>
            <a:r>
              <a:rPr lang="en-US" sz="1800" dirty="0"/>
              <a:t> using axis’s </a:t>
            </a:r>
            <a:r>
              <a:rPr lang="en-US" sz="1800" dirty="0" err="1"/>
              <a:t>Frenet</a:t>
            </a:r>
            <a:r>
              <a:rPr lang="en-US" sz="1800" dirty="0"/>
              <a:t> frame, expand in small </a:t>
            </a:r>
            <a:r>
              <a:rPr lang="en-US" sz="1800" i="1" dirty="0"/>
              <a:t>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70363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73912" y="1510414"/>
          <a:ext cx="5909072" cy="3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49" name="Equation" r:id="rId3" imgW="3289300" imgH="203200" progId="Equation.DSMT4">
                  <p:embed/>
                </p:oleObj>
              </mc:Choice>
              <mc:Fallback>
                <p:oleObj name="Equation" r:id="rId3" imgW="3289300" imgH="203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3912" y="1510414"/>
                        <a:ext cx="5909072" cy="3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838450" y="2031207"/>
          <a:ext cx="4018360" cy="883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50" name="Equation" r:id="rId5" imgW="2019300" imgH="444500" progId="Equation.DSMT4">
                  <p:embed/>
                </p:oleObj>
              </mc:Choice>
              <mc:Fallback>
                <p:oleObj name="Equation" r:id="rId5" imgW="2019300" imgH="444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8450" y="2031207"/>
                        <a:ext cx="4018360" cy="883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327547" y="784623"/>
          <a:ext cx="6057551" cy="52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51" name="Equation" r:id="rId7" imgW="3365500" imgH="292100" progId="Equation.DSMT4">
                  <p:embed/>
                </p:oleObj>
              </mc:Choice>
              <mc:Fallback>
                <p:oleObj name="Equation" r:id="rId7" imgW="3365500" imgH="2921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7547" y="784623"/>
                        <a:ext cx="6057551" cy="52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327547" y="3099269"/>
          <a:ext cx="6593962" cy="5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52" name="Equation" r:id="rId9" imgW="3670300" imgH="317500" progId="Equation.DSMT4">
                  <p:embed/>
                </p:oleObj>
              </mc:Choice>
              <mc:Fallback>
                <p:oleObj name="Equation" r:id="rId9" imgW="3670300" imgH="3175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7547" y="3099269"/>
                        <a:ext cx="6593962" cy="57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61A19244-C07C-EA4E-BB75-FB310148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size of the space of fields that are </a:t>
            </a:r>
            <a:r>
              <a:rPr lang="en-US" sz="1900" dirty="0" err="1"/>
              <a:t>quasisymmetric</a:t>
            </a:r>
            <a:r>
              <a:rPr lang="en-US" sz="1900" dirty="0"/>
              <a:t> to O(r) can be precisely understood.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8398B-FD1C-D94D-8A2F-F18FC31F49E9}"/>
              </a:ext>
            </a:extLst>
          </p:cNvPr>
          <p:cNvSpPr/>
          <p:nvPr/>
        </p:nvSpPr>
        <p:spPr>
          <a:xfrm>
            <a:off x="2745900" y="2034649"/>
            <a:ext cx="2975278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161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9959" y="3955676"/>
            <a:ext cx="64657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latin typeface="Cambria"/>
                <a:cs typeface="Cambria"/>
              </a:rPr>
              <a:t>Theorem:</a:t>
            </a:r>
            <a:r>
              <a:rPr lang="en-US" sz="2100" dirty="0">
                <a:latin typeface="Cambria"/>
                <a:cs typeface="Cambria"/>
              </a:rPr>
              <a:t>  A solution exists and it is unique.</a:t>
            </a:r>
            <a:r>
              <a:rPr lang="en-US" sz="2100" b="1" u="sng" dirty="0">
                <a:latin typeface="Cambria"/>
                <a:cs typeface="Cambria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04584"/>
              </p:ext>
            </p:extLst>
          </p:nvPr>
        </p:nvGraphicFramePr>
        <p:xfrm>
          <a:off x="1373912" y="1510414"/>
          <a:ext cx="5909072" cy="3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20" name="Equation" r:id="rId3" imgW="3289300" imgH="203200" progId="Equation.DSMT4">
                  <p:embed/>
                </p:oleObj>
              </mc:Choice>
              <mc:Fallback>
                <p:oleObj name="Equation" r:id="rId3" imgW="3289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3912" y="1510414"/>
                        <a:ext cx="5909072" cy="3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212376"/>
              </p:ext>
            </p:extLst>
          </p:nvPr>
        </p:nvGraphicFramePr>
        <p:xfrm>
          <a:off x="2838450" y="2031207"/>
          <a:ext cx="4018360" cy="883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21" name="Equation" r:id="rId5" imgW="2019300" imgH="444500" progId="Equation.DSMT4">
                  <p:embed/>
                </p:oleObj>
              </mc:Choice>
              <mc:Fallback>
                <p:oleObj name="Equation" r:id="rId5" imgW="2019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8450" y="2031207"/>
                        <a:ext cx="4018360" cy="883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404576"/>
              </p:ext>
            </p:extLst>
          </p:nvPr>
        </p:nvGraphicFramePr>
        <p:xfrm>
          <a:off x="1327547" y="784623"/>
          <a:ext cx="6057551" cy="52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22" name="Equation" r:id="rId7" imgW="3365500" imgH="292100" progId="Equation.DSMT4">
                  <p:embed/>
                </p:oleObj>
              </mc:Choice>
              <mc:Fallback>
                <p:oleObj name="Equation" r:id="rId7" imgW="33655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7547" y="784623"/>
                        <a:ext cx="6057551" cy="52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729513"/>
              </p:ext>
            </p:extLst>
          </p:nvPr>
        </p:nvGraphicFramePr>
        <p:xfrm>
          <a:off x="1327547" y="3099269"/>
          <a:ext cx="6593962" cy="5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23" name="Equation" r:id="rId9" imgW="3670300" imgH="317500" progId="Equation.DSMT4">
                  <p:embed/>
                </p:oleObj>
              </mc:Choice>
              <mc:Fallback>
                <p:oleObj name="Equation" r:id="rId9" imgW="36703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7547" y="3099269"/>
                        <a:ext cx="6593962" cy="57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E6E8BD-9BCF-E542-BD5A-8ACD1195846B}"/>
              </a:ext>
            </a:extLst>
          </p:cNvPr>
          <p:cNvSpPr txBox="1"/>
          <p:nvPr/>
        </p:nvSpPr>
        <p:spPr>
          <a:xfrm>
            <a:off x="1566639" y="4675200"/>
            <a:ext cx="643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</a:rPr>
              <a:t>ML, Sengupta, and Plunk (2019).    </a:t>
            </a:r>
            <a:r>
              <a:rPr lang="en-US" dirty="0">
                <a:latin typeface="Cambria" panose="02040503050406030204" pitchFamily="18" charset="0"/>
              </a:rPr>
              <a:t>Probably an earlier reference?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A19244-C07C-EA4E-BB75-FB310148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size of the space of fields that are </a:t>
            </a:r>
            <a:r>
              <a:rPr lang="en-US" sz="1900" dirty="0" err="1"/>
              <a:t>quasisymmetric</a:t>
            </a:r>
            <a:r>
              <a:rPr lang="en-US" sz="1900" dirty="0"/>
              <a:t> to O(r) can be precisely understood.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9D3EEA-5131-8140-80E1-D35B42F4BD5F}"/>
              </a:ext>
            </a:extLst>
          </p:cNvPr>
          <p:cNvSpPr/>
          <p:nvPr/>
        </p:nvSpPr>
        <p:spPr>
          <a:xfrm>
            <a:off x="2745900" y="2034649"/>
            <a:ext cx="2975278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946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size of the space of fields that are </a:t>
            </a:r>
            <a:r>
              <a:rPr lang="en-US" sz="1900" dirty="0" err="1"/>
              <a:t>quasisymmetric</a:t>
            </a:r>
            <a:r>
              <a:rPr lang="en-US" sz="1900" dirty="0"/>
              <a:t> to O(r) can be precisely understood.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9959" y="3955676"/>
            <a:ext cx="64657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>
                <a:latin typeface="Cambria"/>
                <a:cs typeface="Cambria"/>
              </a:rPr>
              <a:t>Theorem:</a:t>
            </a:r>
            <a:r>
              <a:rPr lang="en-US" sz="2100" dirty="0">
                <a:latin typeface="Cambria"/>
                <a:cs typeface="Cambria"/>
              </a:rPr>
              <a:t>  A solution exists and it is unique.</a:t>
            </a:r>
            <a:r>
              <a:rPr lang="en-US" sz="2100" b="1" u="sng" dirty="0">
                <a:latin typeface="Cambria"/>
                <a:cs typeface="Cambria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51900"/>
              </p:ext>
            </p:extLst>
          </p:nvPr>
        </p:nvGraphicFramePr>
        <p:xfrm>
          <a:off x="1373912" y="1510414"/>
          <a:ext cx="5909072" cy="36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02" name="Equation" r:id="rId3" imgW="3289300" imgH="203200" progId="Equation.DSMT4">
                  <p:embed/>
                </p:oleObj>
              </mc:Choice>
              <mc:Fallback>
                <p:oleObj name="Equation" r:id="rId3" imgW="3289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3912" y="1510414"/>
                        <a:ext cx="5909072" cy="36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133231"/>
              </p:ext>
            </p:extLst>
          </p:nvPr>
        </p:nvGraphicFramePr>
        <p:xfrm>
          <a:off x="2838450" y="2031207"/>
          <a:ext cx="4018360" cy="883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03" name="Equation" r:id="rId5" imgW="2019300" imgH="444500" progId="Equation.DSMT4">
                  <p:embed/>
                </p:oleObj>
              </mc:Choice>
              <mc:Fallback>
                <p:oleObj name="Equation" r:id="rId5" imgW="2019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8450" y="2031207"/>
                        <a:ext cx="4018360" cy="883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492669"/>
              </p:ext>
            </p:extLst>
          </p:nvPr>
        </p:nvGraphicFramePr>
        <p:xfrm>
          <a:off x="1327547" y="784623"/>
          <a:ext cx="6057551" cy="52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04" name="Equation" r:id="rId7" imgW="3365500" imgH="292100" progId="Equation.DSMT4">
                  <p:embed/>
                </p:oleObj>
              </mc:Choice>
              <mc:Fallback>
                <p:oleObj name="Equation" r:id="rId7" imgW="33655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7547" y="784623"/>
                        <a:ext cx="6057551" cy="52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170203"/>
              </p:ext>
            </p:extLst>
          </p:nvPr>
        </p:nvGraphicFramePr>
        <p:xfrm>
          <a:off x="1327547" y="3099269"/>
          <a:ext cx="6593962" cy="5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05" name="Equation" r:id="rId9" imgW="3670300" imgH="317500" progId="Equation.DSMT4">
                  <p:embed/>
                </p:oleObj>
              </mc:Choice>
              <mc:Fallback>
                <p:oleObj name="Equation" r:id="rId9" imgW="36703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7547" y="3099269"/>
                        <a:ext cx="6593962" cy="57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978552"/>
              </p:ext>
            </p:extLst>
          </p:nvPr>
        </p:nvGraphicFramePr>
        <p:xfrm>
          <a:off x="2547938" y="4638255"/>
          <a:ext cx="4312444" cy="365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06" name="Equation" r:id="rId11" imgW="2400300" imgH="203200" progId="Equation.DSMT4">
                  <p:embed/>
                </p:oleObj>
              </mc:Choice>
              <mc:Fallback>
                <p:oleObj name="Equation" r:id="rId11" imgW="2400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47938" y="4638255"/>
                        <a:ext cx="4312444" cy="365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2CE55DA-B632-4040-9703-6354C5A78DA7}"/>
              </a:ext>
            </a:extLst>
          </p:cNvPr>
          <p:cNvSpPr/>
          <p:nvPr/>
        </p:nvSpPr>
        <p:spPr>
          <a:xfrm>
            <a:off x="2745900" y="2034649"/>
            <a:ext cx="2975278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6C496F-07A0-064A-A9A5-57ABE0F856CB}"/>
              </a:ext>
            </a:extLst>
          </p:cNvPr>
          <p:cNvGrpSpPr/>
          <p:nvPr/>
        </p:nvGrpSpPr>
        <p:grpSpPr>
          <a:xfrm>
            <a:off x="4058966" y="713451"/>
            <a:ext cx="5027960" cy="2182142"/>
            <a:chOff x="776274" y="2607493"/>
            <a:chExt cx="4597632" cy="1995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E8F4A2-D241-1F42-9C38-91126D9B5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4" y="2607493"/>
              <a:ext cx="4079255" cy="1923934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537D03F-B490-0F4C-869D-8C008476574B}"/>
                </a:ext>
              </a:extLst>
            </p:cNvPr>
            <p:cNvSpPr/>
            <p:nvPr/>
          </p:nvSpPr>
          <p:spPr>
            <a:xfrm>
              <a:off x="3158835" y="2705535"/>
              <a:ext cx="1991639" cy="1897337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0535"/>
                <a:gd name="connsiteY0" fmla="*/ 1790140 h 1793006"/>
                <a:gd name="connsiteX1" fmla="*/ 1454728 w 2050535"/>
                <a:gd name="connsiteY1" fmla="*/ 1513050 h 1793006"/>
                <a:gd name="connsiteX2" fmla="*/ 2050472 w 2050535"/>
                <a:gd name="connsiteY2" fmla="*/ 778757 h 1793006"/>
                <a:gd name="connsiteX3" fmla="*/ 1426438 w 2050535"/>
                <a:gd name="connsiteY3" fmla="*/ 0 h 1793006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2056299"/>
                <a:gd name="connsiteY0" fmla="*/ 1894173 h 1897039"/>
                <a:gd name="connsiteX1" fmla="*/ 1454728 w 2056299"/>
                <a:gd name="connsiteY1" fmla="*/ 1617083 h 1897039"/>
                <a:gd name="connsiteX2" fmla="*/ 2050472 w 2056299"/>
                <a:gd name="connsiteY2" fmla="*/ 882790 h 1897039"/>
                <a:gd name="connsiteX3" fmla="*/ 1141714 w 2056299"/>
                <a:gd name="connsiteY3" fmla="*/ 0 h 1897039"/>
                <a:gd name="connsiteX0" fmla="*/ 0 w 1991639"/>
                <a:gd name="connsiteY0" fmla="*/ 1894173 h 1897337"/>
                <a:gd name="connsiteX1" fmla="*/ 1454728 w 1991639"/>
                <a:gd name="connsiteY1" fmla="*/ 1617083 h 1897337"/>
                <a:gd name="connsiteX2" fmla="*/ 1984766 w 1991639"/>
                <a:gd name="connsiteY2" fmla="*/ 789707 h 1897337"/>
                <a:gd name="connsiteX3" fmla="*/ 1141714 w 1991639"/>
                <a:gd name="connsiteY3" fmla="*/ 0 h 189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639" h="1897337">
                  <a:moveTo>
                    <a:pt x="0" y="1894173"/>
                  </a:moveTo>
                  <a:cubicBezTo>
                    <a:pt x="549564" y="1918418"/>
                    <a:pt x="1123934" y="1801161"/>
                    <a:pt x="1454728" y="1617083"/>
                  </a:cubicBezTo>
                  <a:cubicBezTo>
                    <a:pt x="1785522" y="1433005"/>
                    <a:pt x="2036935" y="1059221"/>
                    <a:pt x="1984766" y="789707"/>
                  </a:cubicBezTo>
                  <a:cubicBezTo>
                    <a:pt x="1932597" y="520193"/>
                    <a:pt x="1640062" y="19433"/>
                    <a:pt x="1141714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D07E80-56AE-D743-B77C-2AA458C405FB}"/>
                </a:ext>
              </a:extLst>
            </p:cNvPr>
            <p:cNvSpPr/>
            <p:nvPr/>
          </p:nvSpPr>
          <p:spPr>
            <a:xfrm>
              <a:off x="3382267" y="3616726"/>
              <a:ext cx="809188" cy="900015"/>
            </a:xfrm>
            <a:custGeom>
              <a:avLst/>
              <a:gdLst>
                <a:gd name="connsiteX0" fmla="*/ 0 w 2052700"/>
                <a:gd name="connsiteY0" fmla="*/ 1801091 h 1816106"/>
                <a:gd name="connsiteX1" fmla="*/ 1440873 w 2052700"/>
                <a:gd name="connsiteY1" fmla="*/ 1620982 h 1816106"/>
                <a:gd name="connsiteX2" fmla="*/ 2050473 w 2052700"/>
                <a:gd name="connsiteY2" fmla="*/ 429491 h 1816106"/>
                <a:gd name="connsiteX3" fmla="*/ 1607128 w 2052700"/>
                <a:gd name="connsiteY3" fmla="*/ 0 h 1816106"/>
                <a:gd name="connsiteX0" fmla="*/ 0 w 2190474"/>
                <a:gd name="connsiteY0" fmla="*/ 1801091 h 1807076"/>
                <a:gd name="connsiteX1" fmla="*/ 1440873 w 2190474"/>
                <a:gd name="connsiteY1" fmla="*/ 1620982 h 1807076"/>
                <a:gd name="connsiteX2" fmla="*/ 2189018 w 2190474"/>
                <a:gd name="connsiteY2" fmla="*/ 858981 h 1807076"/>
                <a:gd name="connsiteX3" fmla="*/ 1607128 w 2190474"/>
                <a:gd name="connsiteY3" fmla="*/ 0 h 1807076"/>
                <a:gd name="connsiteX0" fmla="*/ 0 w 2190254"/>
                <a:gd name="connsiteY0" fmla="*/ 1801091 h 1803767"/>
                <a:gd name="connsiteX1" fmla="*/ 1454728 w 2190254"/>
                <a:gd name="connsiteY1" fmla="*/ 1524001 h 1803767"/>
                <a:gd name="connsiteX2" fmla="*/ 2189018 w 2190254"/>
                <a:gd name="connsiteY2" fmla="*/ 858981 h 1803767"/>
                <a:gd name="connsiteX3" fmla="*/ 1607128 w 2190254"/>
                <a:gd name="connsiteY3" fmla="*/ 0 h 1803767"/>
                <a:gd name="connsiteX0" fmla="*/ 0 w 2052374"/>
                <a:gd name="connsiteY0" fmla="*/ 1801091 h 1803957"/>
                <a:gd name="connsiteX1" fmla="*/ 1454728 w 2052374"/>
                <a:gd name="connsiteY1" fmla="*/ 1524001 h 1803957"/>
                <a:gd name="connsiteX2" fmla="*/ 2050472 w 2052374"/>
                <a:gd name="connsiteY2" fmla="*/ 789708 h 1803957"/>
                <a:gd name="connsiteX3" fmla="*/ 1607128 w 2052374"/>
                <a:gd name="connsiteY3" fmla="*/ 0 h 1803957"/>
                <a:gd name="connsiteX0" fmla="*/ 595745 w 2748521"/>
                <a:gd name="connsiteY0" fmla="*/ 1012548 h 1015414"/>
                <a:gd name="connsiteX1" fmla="*/ 2050473 w 2748521"/>
                <a:gd name="connsiteY1" fmla="*/ 735458 h 1015414"/>
                <a:gd name="connsiteX2" fmla="*/ 2646217 w 2748521"/>
                <a:gd name="connsiteY2" fmla="*/ 1165 h 1015414"/>
                <a:gd name="connsiteX3" fmla="*/ 0 w 2748521"/>
                <a:gd name="connsiteY3" fmla="*/ 541494 h 1015414"/>
                <a:gd name="connsiteX0" fmla="*/ 596705 w 2749481"/>
                <a:gd name="connsiteY0" fmla="*/ 1013565 h 1016431"/>
                <a:gd name="connsiteX1" fmla="*/ 2051433 w 2749481"/>
                <a:gd name="connsiteY1" fmla="*/ 736475 h 1016431"/>
                <a:gd name="connsiteX2" fmla="*/ 2647177 w 2749481"/>
                <a:gd name="connsiteY2" fmla="*/ 2182 h 1016431"/>
                <a:gd name="connsiteX3" fmla="*/ 960 w 2749481"/>
                <a:gd name="connsiteY3" fmla="*/ 542511 h 1016431"/>
                <a:gd name="connsiteX0" fmla="*/ 602212 w 2056940"/>
                <a:gd name="connsiteY0" fmla="*/ 795166 h 797499"/>
                <a:gd name="connsiteX1" fmla="*/ 2056940 w 2056940"/>
                <a:gd name="connsiteY1" fmla="*/ 518076 h 797499"/>
                <a:gd name="connsiteX2" fmla="*/ 602211 w 2056940"/>
                <a:gd name="connsiteY2" fmla="*/ 5456 h 797499"/>
                <a:gd name="connsiteX3" fmla="*/ 6467 w 2056940"/>
                <a:gd name="connsiteY3" fmla="*/ 324112 h 797499"/>
                <a:gd name="connsiteX0" fmla="*/ 600095 w 1000825"/>
                <a:gd name="connsiteY0" fmla="*/ 790430 h 791408"/>
                <a:gd name="connsiteX1" fmla="*/ 974169 w 1000825"/>
                <a:gd name="connsiteY1" fmla="*/ 250104 h 791408"/>
                <a:gd name="connsiteX2" fmla="*/ 600094 w 1000825"/>
                <a:gd name="connsiteY2" fmla="*/ 720 h 791408"/>
                <a:gd name="connsiteX3" fmla="*/ 4350 w 1000825"/>
                <a:gd name="connsiteY3" fmla="*/ 319376 h 791408"/>
                <a:gd name="connsiteX0" fmla="*/ 503113 w 974981"/>
                <a:gd name="connsiteY0" fmla="*/ 901372 h 902184"/>
                <a:gd name="connsiteX1" fmla="*/ 974169 w 974981"/>
                <a:gd name="connsiteY1" fmla="*/ 250209 h 902184"/>
                <a:gd name="connsiteX2" fmla="*/ 600094 w 974981"/>
                <a:gd name="connsiteY2" fmla="*/ 825 h 902184"/>
                <a:gd name="connsiteX3" fmla="*/ 4350 w 974981"/>
                <a:gd name="connsiteY3" fmla="*/ 319481 h 902184"/>
                <a:gd name="connsiteX0" fmla="*/ 503040 w 925876"/>
                <a:gd name="connsiteY0" fmla="*/ 900929 h 901949"/>
                <a:gd name="connsiteX1" fmla="*/ 918678 w 925876"/>
                <a:gd name="connsiteY1" fmla="*/ 360602 h 901949"/>
                <a:gd name="connsiteX2" fmla="*/ 600021 w 925876"/>
                <a:gd name="connsiteY2" fmla="*/ 382 h 901949"/>
                <a:gd name="connsiteX3" fmla="*/ 4277 w 925876"/>
                <a:gd name="connsiteY3" fmla="*/ 319038 h 901949"/>
                <a:gd name="connsiteX0" fmla="*/ 503040 w 623802"/>
                <a:gd name="connsiteY0" fmla="*/ 900929 h 900929"/>
                <a:gd name="connsiteX1" fmla="*/ 600021 w 623802"/>
                <a:gd name="connsiteY1" fmla="*/ 382 h 900929"/>
                <a:gd name="connsiteX2" fmla="*/ 4277 w 623802"/>
                <a:gd name="connsiteY2" fmla="*/ 319038 h 900929"/>
                <a:gd name="connsiteX0" fmla="*/ 502555 w 686898"/>
                <a:gd name="connsiteY0" fmla="*/ 744203 h 744203"/>
                <a:gd name="connsiteX1" fmla="*/ 668808 w 686898"/>
                <a:gd name="connsiteY1" fmla="*/ 23765 h 744203"/>
                <a:gd name="connsiteX2" fmla="*/ 3792 w 686898"/>
                <a:gd name="connsiteY2" fmla="*/ 162312 h 744203"/>
                <a:gd name="connsiteX0" fmla="*/ 502640 w 717458"/>
                <a:gd name="connsiteY0" fmla="*/ 886065 h 886065"/>
                <a:gd name="connsiteX1" fmla="*/ 668893 w 717458"/>
                <a:gd name="connsiteY1" fmla="*/ 165627 h 886065"/>
                <a:gd name="connsiteX2" fmla="*/ 3877 w 717458"/>
                <a:gd name="connsiteY2" fmla="*/ 304174 h 886065"/>
                <a:gd name="connsiteX0" fmla="*/ 502640 w 788716"/>
                <a:gd name="connsiteY0" fmla="*/ 886065 h 900073"/>
                <a:gd name="connsiteX1" fmla="*/ 668893 w 788716"/>
                <a:gd name="connsiteY1" fmla="*/ 165627 h 900073"/>
                <a:gd name="connsiteX2" fmla="*/ 3877 w 788716"/>
                <a:gd name="connsiteY2" fmla="*/ 304174 h 900073"/>
                <a:gd name="connsiteX0" fmla="*/ 377382 w 702306"/>
                <a:gd name="connsiteY0" fmla="*/ 797267 h 807155"/>
                <a:gd name="connsiteX1" fmla="*/ 668326 w 702306"/>
                <a:gd name="connsiteY1" fmla="*/ 62974 h 807155"/>
                <a:gd name="connsiteX2" fmla="*/ 3310 w 702306"/>
                <a:gd name="connsiteY2" fmla="*/ 201521 h 807155"/>
                <a:gd name="connsiteX0" fmla="*/ 378184 w 764569"/>
                <a:gd name="connsiteY0" fmla="*/ 845838 h 857239"/>
                <a:gd name="connsiteX1" fmla="*/ 669128 w 764569"/>
                <a:gd name="connsiteY1" fmla="*/ 111545 h 857239"/>
                <a:gd name="connsiteX2" fmla="*/ 4112 w 764569"/>
                <a:gd name="connsiteY2" fmla="*/ 250092 h 857239"/>
                <a:gd name="connsiteX0" fmla="*/ 379031 w 809188"/>
                <a:gd name="connsiteY0" fmla="*/ 886953 h 900015"/>
                <a:gd name="connsiteX1" fmla="*/ 669975 w 809188"/>
                <a:gd name="connsiteY1" fmla="*/ 152660 h 900015"/>
                <a:gd name="connsiteX2" fmla="*/ 4959 w 809188"/>
                <a:gd name="connsiteY2" fmla="*/ 291207 h 9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188" h="900015">
                  <a:moveTo>
                    <a:pt x="379031" y="886953"/>
                  </a:moveTo>
                  <a:cubicBezTo>
                    <a:pt x="745598" y="990285"/>
                    <a:pt x="969423" y="455871"/>
                    <a:pt x="669975" y="152660"/>
                  </a:cubicBezTo>
                  <a:cubicBezTo>
                    <a:pt x="370527" y="-150551"/>
                    <a:pt x="-50460" y="52215"/>
                    <a:pt x="4959" y="291207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7" name="Object 38">
              <a:extLst>
                <a:ext uri="{FF2B5EF4-FFF2-40B4-BE49-F238E27FC236}">
                  <a16:creationId xmlns:a16="http://schemas.microsoft.com/office/drawing/2014/main" id="{8B26D534-7543-E84E-8EE7-5CAB084F1E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9657693"/>
                </p:ext>
              </p:extLst>
            </p:nvPr>
          </p:nvGraphicFramePr>
          <p:xfrm>
            <a:off x="5159593" y="3392012"/>
            <a:ext cx="2143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061" name="Equation" r:id="rId5" imgW="127000" imgH="203200" progId="Equation.DSMT4">
                    <p:embed/>
                  </p:oleObj>
                </mc:Choice>
                <mc:Fallback>
                  <p:oleObj name="Equation" r:id="rId5" imgW="127000" imgH="203200" progId="Equation.DSMT4">
                    <p:embed/>
                    <p:pic>
                      <p:nvPicPr>
                        <p:cNvPr id="11" name="Object 38">
                          <a:extLst>
                            <a:ext uri="{FF2B5EF4-FFF2-40B4-BE49-F238E27FC236}">
                              <a16:creationId xmlns:a16="http://schemas.microsoft.com/office/drawing/2014/main" id="{338EB7BE-4169-644E-B403-2BC4BD4F23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9593" y="3392012"/>
                          <a:ext cx="214313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38">
              <a:extLst>
                <a:ext uri="{FF2B5EF4-FFF2-40B4-BE49-F238E27FC236}">
                  <a16:creationId xmlns:a16="http://schemas.microsoft.com/office/drawing/2014/main" id="{D51D520B-3355-084E-AD2A-A28606454F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1658"/>
                </p:ext>
              </p:extLst>
            </p:nvPr>
          </p:nvGraphicFramePr>
          <p:xfrm>
            <a:off x="3433763" y="3360099"/>
            <a:ext cx="21431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062" name="Equation" r:id="rId7" imgW="127000" imgH="177800" progId="Equation.DSMT4">
                    <p:embed/>
                  </p:oleObj>
                </mc:Choice>
                <mc:Fallback>
                  <p:oleObj name="Equation" r:id="rId7" imgW="127000" imgH="177800" progId="Equation.DSMT4">
                    <p:embed/>
                    <p:pic>
                      <p:nvPicPr>
                        <p:cNvPr id="12" name="Object 38">
                          <a:extLst>
                            <a:ext uri="{FF2B5EF4-FFF2-40B4-BE49-F238E27FC236}">
                              <a16:creationId xmlns:a16="http://schemas.microsoft.com/office/drawing/2014/main" id="{866335BC-F098-714C-9C74-6219E57BF5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3763" y="3360099"/>
                          <a:ext cx="214312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4E775C-95EC-BF4D-A9F7-4B0112C1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1900" dirty="0"/>
              <a:t>The conventional approach to finding </a:t>
            </a:r>
            <a:r>
              <a:rPr lang="en-US" sz="1900" dirty="0" err="1"/>
              <a:t>quasisymmetric</a:t>
            </a:r>
            <a:r>
              <a:rPr lang="en-US" sz="1900" dirty="0"/>
              <a:t> fields works but has shortcomings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DD3-695F-4E48-815B-3593BBF7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91E12FE-9836-7248-81DF-25D59027DC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56017" y="2043592"/>
          <a:ext cx="1023937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63" name="Equation" r:id="rId9" imgW="711200" imgH="292100" progId="Equation.DSMT4">
                  <p:embed/>
                </p:oleObj>
              </mc:Choice>
              <mc:Fallback>
                <p:oleObj name="Equation" r:id="rId9" imgW="711200" imgH="2921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91E12FE-9836-7248-81DF-25D59027D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6017" y="2043592"/>
                        <a:ext cx="1023937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2BFEBE-E6B4-EE47-B6D5-5D626F1151AB}"/>
              </a:ext>
            </a:extLst>
          </p:cNvPr>
          <p:cNvSpPr txBox="1">
            <a:spLocks/>
          </p:cNvSpPr>
          <p:nvPr/>
        </p:nvSpPr>
        <p:spPr bwMode="auto">
          <a:xfrm>
            <a:off x="157569" y="644785"/>
            <a:ext cx="3327753" cy="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latin typeface="Cambria" panose="02040503050406030204" pitchFamily="18" charset="0"/>
              </a:rPr>
              <a:t>Want magnetic field strength </a:t>
            </a:r>
            <a:r>
              <a:rPr lang="en-US" sz="1800" i="1" kern="0" dirty="0">
                <a:latin typeface="Cambria" panose="02040503050406030204" pitchFamily="18" charset="0"/>
              </a:rPr>
              <a:t>B</a:t>
            </a:r>
            <a:r>
              <a:rPr lang="en-US" sz="1800" kern="0" dirty="0">
                <a:latin typeface="Cambria" panose="02040503050406030204" pitchFamily="18" charset="0"/>
              </a:rPr>
              <a:t> to have </a:t>
            </a:r>
            <a:r>
              <a:rPr lang="en-US" sz="1800" kern="0" dirty="0" err="1">
                <a:latin typeface="Cambria" panose="02040503050406030204" pitchFamily="18" charset="0"/>
              </a:rPr>
              <a:t>quasisymmetry</a:t>
            </a:r>
            <a:r>
              <a:rPr lang="en-US" sz="1800" kern="0" dirty="0">
                <a:latin typeface="Cambria" panose="02040503050406030204" pitchFamily="18" charset="0"/>
              </a:rPr>
              <a:t>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AA2947F-833E-7541-B2AF-6B3CA2DAAB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42988" y="3083697"/>
          <a:ext cx="3933826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64" name="Equation" r:id="rId11" imgW="2730500" imgH="381000" progId="Equation.DSMT4">
                  <p:embed/>
                </p:oleObj>
              </mc:Choice>
              <mc:Fallback>
                <p:oleObj name="Equation" r:id="rId11" imgW="2730500" imgH="3810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AA2947F-833E-7541-B2AF-6B3CA2DAA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42988" y="3083697"/>
                        <a:ext cx="3933826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70387A-6EF3-BB4D-8213-E0F6060FCA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011" y="921276"/>
          <a:ext cx="1536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65" name="Equation" r:id="rId13" imgW="1066800" imgH="292100" progId="Equation.DSMT4">
                  <p:embed/>
                </p:oleObj>
              </mc:Choice>
              <mc:Fallback>
                <p:oleObj name="Equation" r:id="rId13" imgW="1066800" imgH="2921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70387A-6EF3-BB4D-8213-E0F6060FC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63011" y="921276"/>
                        <a:ext cx="1536700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BF0038-D265-3E49-97B2-CAEE6B01C9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4298" y="2690797"/>
          <a:ext cx="43322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66" name="Equation" r:id="rId15" imgW="3073400" imgH="660400" progId="Equation.DSMT4">
                  <p:embed/>
                </p:oleObj>
              </mc:Choice>
              <mc:Fallback>
                <p:oleObj name="Equation" r:id="rId15" imgW="3073400" imgH="660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BF0038-D265-3E49-97B2-CAEE6B01C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4298" y="2690797"/>
                        <a:ext cx="4332288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0A24FC-B8E2-2049-A7F4-761E570633C6}"/>
              </a:ext>
            </a:extLst>
          </p:cNvPr>
          <p:cNvSpPr txBox="1">
            <a:spLocks/>
          </p:cNvSpPr>
          <p:nvPr/>
        </p:nvSpPr>
        <p:spPr bwMode="auto">
          <a:xfrm>
            <a:off x="410440" y="3847589"/>
            <a:ext cx="8566952" cy="123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Computationally expensive.</a:t>
            </a:r>
          </a:p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What is the size &amp; character of the solution space?</a:t>
            </a:r>
          </a:p>
          <a:p>
            <a:r>
              <a:rPr lang="en-US" sz="1800" kern="0" dirty="0">
                <a:solidFill>
                  <a:srgbClr val="D20000"/>
                </a:solidFill>
                <a:latin typeface="Cambria" panose="02040503050406030204" pitchFamily="18" charset="0"/>
              </a:rPr>
              <a:t>Result depends on initial condition, so cannot be sure you’ve found all solutions.</a:t>
            </a:r>
          </a:p>
        </p:txBody>
      </p:sp>
    </p:spTree>
    <p:extLst>
      <p:ext uri="{BB962C8B-B14F-4D97-AF65-F5344CB8AC3E}">
        <p14:creationId xmlns:p14="http://schemas.microsoft.com/office/powerpoint/2010/main" val="4981541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The symmetry-breaking Fourier amplitudes scale as predicted.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41A86-9A59-684F-810C-BC5E58564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98" y="610220"/>
            <a:ext cx="5488332" cy="447773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014919"/>
              </p:ext>
            </p:extLst>
          </p:nvPr>
        </p:nvGraphicFramePr>
        <p:xfrm>
          <a:off x="4999038" y="793750"/>
          <a:ext cx="2435225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55" name="Equation" r:id="rId4" imgW="1282700" imgH="482600" progId="Equation.DSMT4">
                  <p:embed/>
                </p:oleObj>
              </mc:Choice>
              <mc:Fallback>
                <p:oleObj name="Equation" r:id="rId4" imgW="1282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9038" y="793750"/>
                        <a:ext cx="2435225" cy="915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8780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D29FAD-34FA-9648-ADF5-36ED4D08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r="5645"/>
          <a:stretch/>
        </p:blipFill>
        <p:spPr>
          <a:xfrm>
            <a:off x="4402349" y="845986"/>
            <a:ext cx="4741213" cy="4168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4C2B6-B904-984F-BB7C-65317A53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4" y="14201"/>
            <a:ext cx="8839200" cy="557213"/>
          </a:xfrm>
        </p:spPr>
        <p:txBody>
          <a:bodyPr/>
          <a:lstStyle/>
          <a:p>
            <a:r>
              <a:rPr lang="en-US" sz="2400" dirty="0"/>
              <a:t>Quasi-helically symmetric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058F5-4BA1-2247-96A2-D97CD89A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809" y="4846411"/>
            <a:ext cx="805192" cy="197936"/>
          </a:xfrm>
        </p:spPr>
        <p:txBody>
          <a:bodyPr/>
          <a:lstStyle/>
          <a:p>
            <a:fld id="{10D8FC85-2876-4327-A5D2-56748591455C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38B83-6481-884F-B065-94ABAEEF8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6617" r="9432"/>
          <a:stretch/>
        </p:blipFill>
        <p:spPr>
          <a:xfrm>
            <a:off x="64264" y="868019"/>
            <a:ext cx="4312215" cy="4100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2324D9-C6C0-074A-B8D0-2E8DAA1C5477}"/>
              </a:ext>
            </a:extLst>
          </p:cNvPr>
          <p:cNvSpPr txBox="1"/>
          <p:nvPr/>
        </p:nvSpPr>
        <p:spPr>
          <a:xfrm>
            <a:off x="2449148" y="2836153"/>
            <a:ext cx="753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r/a=0.1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820FF-DBBF-EF4D-9F15-8FB85DD5646A}"/>
              </a:ext>
            </a:extLst>
          </p:cNvPr>
          <p:cNvSpPr txBox="1"/>
          <p:nvPr/>
        </p:nvSpPr>
        <p:spPr>
          <a:xfrm>
            <a:off x="2207100" y="3174454"/>
            <a:ext cx="753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r/a=0.2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1E9BB8-3296-B442-A7DA-5BBCA2F1FF6F}"/>
              </a:ext>
            </a:extLst>
          </p:cNvPr>
          <p:cNvCxnSpPr>
            <a:cxnSpLocks/>
          </p:cNvCxnSpPr>
          <p:nvPr/>
        </p:nvCxnSpPr>
        <p:spPr>
          <a:xfrm>
            <a:off x="3054265" y="3095895"/>
            <a:ext cx="449331" cy="441389"/>
          </a:xfrm>
          <a:prstGeom prst="straightConnector1">
            <a:avLst/>
          </a:prstGeom>
          <a:ln w="28575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A999DD-807A-E640-A749-AC6D25022663}"/>
              </a:ext>
            </a:extLst>
          </p:cNvPr>
          <p:cNvCxnSpPr>
            <a:cxnSpLocks/>
          </p:cNvCxnSpPr>
          <p:nvPr/>
        </p:nvCxnSpPr>
        <p:spPr>
          <a:xfrm>
            <a:off x="2875271" y="3338740"/>
            <a:ext cx="402131" cy="458426"/>
          </a:xfrm>
          <a:prstGeom prst="straightConnector1">
            <a:avLst/>
          </a:prstGeom>
          <a:ln w="28575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8665D6-17BB-854F-B05B-AA29E1A61E3A}"/>
              </a:ext>
            </a:extLst>
          </p:cNvPr>
          <p:cNvSpPr/>
          <p:nvPr/>
        </p:nvSpPr>
        <p:spPr>
          <a:xfrm>
            <a:off x="5464365" y="-7963"/>
            <a:ext cx="3679197" cy="719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9C2BF-5295-4C4A-A894-DBEB6F2CE768}"/>
              </a:ext>
            </a:extLst>
          </p:cNvPr>
          <p:cNvSpPr txBox="1"/>
          <p:nvPr/>
        </p:nvSpPr>
        <p:spPr>
          <a:xfrm>
            <a:off x="584678" y="848608"/>
            <a:ext cx="56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HSX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C0E0-39B5-7044-8A11-492B32E7ABD0}"/>
              </a:ext>
            </a:extLst>
          </p:cNvPr>
          <p:cNvSpPr txBox="1"/>
          <p:nvPr/>
        </p:nvSpPr>
        <p:spPr>
          <a:xfrm>
            <a:off x="4871323" y="868019"/>
            <a:ext cx="144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L-P Ku (2011)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566960-58E2-3C4B-BA1F-CADD9DB1A44A}"/>
              </a:ext>
            </a:extLst>
          </p:cNvPr>
          <p:cNvSpPr txBox="1"/>
          <p:nvPr/>
        </p:nvSpPr>
        <p:spPr>
          <a:xfrm>
            <a:off x="5651653" y="14201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Dotted: VMEC equilibrium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Solid: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-Boozer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046756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F8A145-E04D-104B-B4B4-279EE08A5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16138" r="10684"/>
          <a:stretch/>
        </p:blipFill>
        <p:spPr>
          <a:xfrm>
            <a:off x="4577553" y="830063"/>
            <a:ext cx="4483865" cy="4313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364B6-9747-D147-BA1D-339E8A280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16508" r="9403"/>
          <a:stretch/>
        </p:blipFill>
        <p:spPr>
          <a:xfrm>
            <a:off x="22034" y="798821"/>
            <a:ext cx="4549966" cy="4294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4C2B6-B904-984F-BB7C-65317A53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Quasi-axisymmetric configurations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665D6-17BB-854F-B05B-AA29E1A61E3A}"/>
              </a:ext>
            </a:extLst>
          </p:cNvPr>
          <p:cNvSpPr/>
          <p:nvPr/>
        </p:nvSpPr>
        <p:spPr>
          <a:xfrm>
            <a:off x="5464365" y="-7963"/>
            <a:ext cx="3679197" cy="719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9C2BF-5295-4C4A-A894-DBEB6F2CE768}"/>
              </a:ext>
            </a:extLst>
          </p:cNvPr>
          <p:cNvSpPr txBox="1"/>
          <p:nvPr/>
        </p:nvSpPr>
        <p:spPr>
          <a:xfrm>
            <a:off x="606712" y="826574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NCSX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C0E0-39B5-7044-8A11-492B32E7ABD0}"/>
              </a:ext>
            </a:extLst>
          </p:cNvPr>
          <p:cNvSpPr txBox="1"/>
          <p:nvPr/>
        </p:nvSpPr>
        <p:spPr>
          <a:xfrm>
            <a:off x="5242246" y="826883"/>
            <a:ext cx="8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ESTELL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566960-58E2-3C4B-BA1F-CADD9DB1A44A}"/>
              </a:ext>
            </a:extLst>
          </p:cNvPr>
          <p:cNvSpPr txBox="1"/>
          <p:nvPr/>
        </p:nvSpPr>
        <p:spPr>
          <a:xfrm>
            <a:off x="5651653" y="14201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Dotted: VMEC equilibrium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Solid: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Garren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-Boozer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32684569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D2BA12E-6D99-CC47-A48E-55E748692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423" y="0"/>
            <a:ext cx="8647611" cy="55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Omnigenity</a:t>
            </a:r>
            <a:r>
              <a:rPr lang="en-US" altLang="en-US" sz="2400" dirty="0">
                <a:ea typeface="ＭＳ Ｐゴシック" panose="020B0600070205080204" pitchFamily="34" charset="-128"/>
              </a:rPr>
              <a:t> is a weaker confinement condition than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quasisymmetry</a:t>
            </a:r>
            <a:r>
              <a:rPr lang="en-US" altLang="en-US" sz="2400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27822-99C0-DD4C-8D57-EC37E3E9E750}"/>
              </a:ext>
            </a:extLst>
          </p:cNvPr>
          <p:cNvSpPr txBox="1"/>
          <p:nvPr/>
        </p:nvSpPr>
        <p:spPr>
          <a:xfrm>
            <a:off x="226423" y="722811"/>
            <a:ext cx="800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Definition of </a:t>
            </a:r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 The radial drift has a time average of 0 for all particles.</a:t>
            </a:r>
          </a:p>
        </p:txBody>
      </p:sp>
      <p:graphicFrame>
        <p:nvGraphicFramePr>
          <p:cNvPr id="27" name="Object 38">
            <a:extLst>
              <a:ext uri="{FF2B5EF4-FFF2-40B4-BE49-F238E27FC236}">
                <a16:creationId xmlns:a16="http://schemas.microsoft.com/office/drawing/2014/main" id="{D0EF1FAE-14D4-9049-92CE-79825C5CA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246931"/>
              </p:ext>
            </p:extLst>
          </p:nvPr>
        </p:nvGraphicFramePr>
        <p:xfrm>
          <a:off x="3811588" y="1057275"/>
          <a:ext cx="46021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81" name="Equation" r:id="rId3" imgW="2921000" imgH="254000" progId="Equation.DSMT4">
                  <p:embed/>
                </p:oleObj>
              </mc:Choice>
              <mc:Fallback>
                <p:oleObj name="Equation" r:id="rId3" imgW="2921000" imgH="254000" progId="Equation.DSMT4">
                  <p:embed/>
                  <p:pic>
                    <p:nvPicPr>
                      <p:cNvPr id="27" name="Object 38">
                        <a:extLst>
                          <a:ext uri="{FF2B5EF4-FFF2-40B4-BE49-F238E27FC236}">
                            <a16:creationId xmlns:a16="http://schemas.microsoft.com/office/drawing/2014/main" id="{D0EF1FAE-14D4-9049-92CE-79825C5CAE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1057275"/>
                        <a:ext cx="4602162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Subtitle 2">
            <a:extLst>
              <a:ext uri="{FF2B5EF4-FFF2-40B4-BE49-F238E27FC236}">
                <a16:creationId xmlns:a16="http://schemas.microsoft.com/office/drawing/2014/main" id="{01BE895A-6E89-1A4D-B9B3-7B9C2566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2987040"/>
            <a:ext cx="8518525" cy="200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Bef>
                <a:spcPts val="1200"/>
              </a:spcBef>
            </a:pP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J Cary &amp; S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Shasharina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1600" i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Physics of Plasmas </a:t>
            </a:r>
            <a:r>
              <a:rPr lang="en-US" altLang="en-US" sz="1600" b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4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3323 (1997).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J Cary &amp; S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Shasharina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1600" i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Physical Review Letters </a:t>
            </a:r>
            <a:r>
              <a:rPr lang="en-US" altLang="en-US" sz="1600" b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78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674 (1997).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Helander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&amp; J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Nührenberg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1600" i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Plasma Physics and Controlled Fusion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51, 055004 (2009).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Landreman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&amp; P J </a:t>
            </a:r>
            <a:r>
              <a:rPr lang="en-US" altLang="en-US" sz="1600" kern="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Catto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1600" i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Physics of Plasmas </a:t>
            </a:r>
            <a:r>
              <a:rPr lang="en-US" altLang="en-US" sz="1600" b="1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19</a:t>
            </a:r>
            <a:r>
              <a:rPr lang="en-US" altLang="en-US" sz="1600" kern="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056103 (2012).</a:t>
            </a:r>
          </a:p>
        </p:txBody>
      </p:sp>
    </p:spTree>
    <p:extLst>
      <p:ext uri="{BB962C8B-B14F-4D97-AF65-F5344CB8AC3E}">
        <p14:creationId xmlns:p14="http://schemas.microsoft.com/office/powerpoint/2010/main" val="33398163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D2BA12E-6D99-CC47-A48E-55E748692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423" y="0"/>
            <a:ext cx="8647611" cy="55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err="1">
                <a:ea typeface="ＭＳ Ｐゴシック" panose="020B0600070205080204" pitchFamily="34" charset="-128"/>
              </a:rPr>
              <a:t>Omnigenity</a:t>
            </a:r>
            <a:r>
              <a:rPr lang="en-US" altLang="en-US" sz="2400" dirty="0">
                <a:ea typeface="ＭＳ Ｐゴシック" panose="020B0600070205080204" pitchFamily="34" charset="-128"/>
              </a:rPr>
              <a:t> is a weaker confinement condition than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quasisymmetry</a:t>
            </a:r>
            <a:r>
              <a:rPr lang="en-US" altLang="en-US" sz="2400" dirty="0">
                <a:ea typeface="ＭＳ Ｐゴシック" panose="020B0600070205080204" pitchFamily="34" charset="-128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D4DFF9-F192-334C-ADFB-F226B163FFC4}"/>
              </a:ext>
            </a:extLst>
          </p:cNvPr>
          <p:cNvGrpSpPr/>
          <p:nvPr/>
        </p:nvGrpSpPr>
        <p:grpSpPr>
          <a:xfrm>
            <a:off x="0" y="2180238"/>
            <a:ext cx="8669841" cy="2963262"/>
            <a:chOff x="0" y="2180238"/>
            <a:chExt cx="9186007" cy="2963262"/>
          </a:xfrm>
        </p:grpSpPr>
        <p:sp>
          <p:nvSpPr>
            <p:cNvPr id="24578" name="Rectangle 31">
              <a:extLst>
                <a:ext uri="{FF2B5EF4-FFF2-40B4-BE49-F238E27FC236}">
                  <a16:creationId xmlns:a16="http://schemas.microsoft.com/office/drawing/2014/main" id="{164516E4-394A-6848-8D9A-A7BBE44AB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7085" y="2641882"/>
              <a:ext cx="187429" cy="187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pic>
          <p:nvPicPr>
            <p:cNvPr id="24579" name="Picture 45" descr="APS_talk_figure_B2pi_v01">
              <a:extLst>
                <a:ext uri="{FF2B5EF4-FFF2-40B4-BE49-F238E27FC236}">
                  <a16:creationId xmlns:a16="http://schemas.microsoft.com/office/drawing/2014/main" id="{69AAF0B6-F17F-EB4E-AB91-0ABB7C80F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286" y="2836224"/>
              <a:ext cx="2641636" cy="186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47" descr="APS_figure_B_QA_v01">
              <a:extLst>
                <a:ext uri="{FF2B5EF4-FFF2-40B4-BE49-F238E27FC236}">
                  <a16:creationId xmlns:a16="http://schemas.microsoft.com/office/drawing/2014/main" id="{ACE602CD-B561-F745-A8DE-1FF0589D5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79" y="2836224"/>
              <a:ext cx="2641635" cy="186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48" descr="APS_figure_B_QP_v01">
              <a:extLst>
                <a:ext uri="{FF2B5EF4-FFF2-40B4-BE49-F238E27FC236}">
                  <a16:creationId xmlns:a16="http://schemas.microsoft.com/office/drawing/2014/main" id="{A5CA86C0-D6AB-F143-B02E-95B4315B5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384" y="2836224"/>
              <a:ext cx="2641635" cy="186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4582" name="Object 50">
              <a:extLst>
                <a:ext uri="{FF2B5EF4-FFF2-40B4-BE49-F238E27FC236}">
                  <a16:creationId xmlns:a16="http://schemas.microsoft.com/office/drawing/2014/main" id="{1BBF71F2-0E49-2C4E-9BAD-B6CE130C89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8163"/>
                </p:ext>
              </p:extLst>
            </p:nvPr>
          </p:nvGraphicFramePr>
          <p:xfrm>
            <a:off x="22429" y="2763182"/>
            <a:ext cx="398888" cy="249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718" name="Equation" r:id="rId7" imgW="4978400" imgH="3797300" progId="Equation.DSMT4">
                    <p:embed/>
                  </p:oleObj>
                </mc:Choice>
                <mc:Fallback>
                  <p:oleObj name="Equation" r:id="rId7" imgW="4978400" imgH="3797300" progId="Equation.DSMT4">
                    <p:embed/>
                    <p:pic>
                      <p:nvPicPr>
                        <p:cNvPr id="24582" name="Object 50">
                          <a:extLst>
                            <a:ext uri="{FF2B5EF4-FFF2-40B4-BE49-F238E27FC236}">
                              <a16:creationId xmlns:a16="http://schemas.microsoft.com/office/drawing/2014/main" id="{1BBF71F2-0E49-2C4E-9BAD-B6CE130C89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29" y="2763182"/>
                          <a:ext cx="398888" cy="2491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3" name="Object 51">
              <a:extLst>
                <a:ext uri="{FF2B5EF4-FFF2-40B4-BE49-F238E27FC236}">
                  <a16:creationId xmlns:a16="http://schemas.microsoft.com/office/drawing/2014/main" id="{1C0CF2C8-58D9-E046-8D65-1E845DBEA7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3149629"/>
                </p:ext>
              </p:extLst>
            </p:nvPr>
          </p:nvGraphicFramePr>
          <p:xfrm>
            <a:off x="182623" y="4550077"/>
            <a:ext cx="211460" cy="249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719" name="Equation" r:id="rId9" imgW="2628900" imgH="3797300" progId="Equation.DSMT4">
                    <p:embed/>
                  </p:oleObj>
                </mc:Choice>
                <mc:Fallback>
                  <p:oleObj name="Equation" r:id="rId9" imgW="2628900" imgH="3797300" progId="Equation.DSMT4">
                    <p:embed/>
                    <p:pic>
                      <p:nvPicPr>
                        <p:cNvPr id="24583" name="Object 51">
                          <a:extLst>
                            <a:ext uri="{FF2B5EF4-FFF2-40B4-BE49-F238E27FC236}">
                              <a16:creationId xmlns:a16="http://schemas.microsoft.com/office/drawing/2014/main" id="{1C0CF2C8-58D9-E046-8D65-1E845DBEA74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623" y="4550077"/>
                          <a:ext cx="211460" cy="2491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584" name="Group 55">
              <a:extLst>
                <a:ext uri="{FF2B5EF4-FFF2-40B4-BE49-F238E27FC236}">
                  <a16:creationId xmlns:a16="http://schemas.microsoft.com/office/drawing/2014/main" id="{2757ED3A-8B25-CF4D-A260-E1FCF878BD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0614" y="4692246"/>
              <a:ext cx="2763386" cy="264774"/>
              <a:chOff x="3583" y="4046"/>
              <a:chExt cx="1514" cy="178"/>
            </a:xfrm>
          </p:grpSpPr>
          <p:graphicFrame>
            <p:nvGraphicFramePr>
              <p:cNvPr id="24598" name="Object 53">
                <a:extLst>
                  <a:ext uri="{FF2B5EF4-FFF2-40B4-BE49-F238E27FC236}">
                    <a16:creationId xmlns:a16="http://schemas.microsoft.com/office/drawing/2014/main" id="{8C81ECF0-FDEE-6C44-9202-61425E2DC4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83" y="4056"/>
              <a:ext cx="11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0" name="Equation" r:id="rId11" imgW="2628900" imgH="3797300" progId="Equation.DSMT4">
                      <p:embed/>
                    </p:oleObj>
                  </mc:Choice>
                  <mc:Fallback>
                    <p:oleObj name="Equation" r:id="rId11" imgW="2628900" imgH="3797300" progId="Equation.DSMT4">
                      <p:embed/>
                      <p:pic>
                        <p:nvPicPr>
                          <p:cNvPr id="24598" name="Object 53">
                            <a:extLst>
                              <a:ext uri="{FF2B5EF4-FFF2-40B4-BE49-F238E27FC236}">
                                <a16:creationId xmlns:a16="http://schemas.microsoft.com/office/drawing/2014/main" id="{8C81ECF0-FDEE-6C44-9202-61425E2DC4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3" y="4056"/>
                            <a:ext cx="11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99" name="Object 54">
                <a:extLst>
                  <a:ext uri="{FF2B5EF4-FFF2-40B4-BE49-F238E27FC236}">
                    <a16:creationId xmlns:a16="http://schemas.microsoft.com/office/drawing/2014/main" id="{D267A72B-AE14-E84D-9F6B-5E34115393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78" y="4046"/>
              <a:ext cx="219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1" name="Equation" r:id="rId12" imgW="4978400" imgH="3797300" progId="Equation.DSMT4">
                      <p:embed/>
                    </p:oleObj>
                  </mc:Choice>
                  <mc:Fallback>
                    <p:oleObj name="Equation" r:id="rId12" imgW="4978400" imgH="3797300" progId="Equation.DSMT4">
                      <p:embed/>
                      <p:pic>
                        <p:nvPicPr>
                          <p:cNvPr id="24599" name="Object 54">
                            <a:extLst>
                              <a:ext uri="{FF2B5EF4-FFF2-40B4-BE49-F238E27FC236}">
                                <a16:creationId xmlns:a16="http://schemas.microsoft.com/office/drawing/2014/main" id="{D267A72B-AE14-E84D-9F6B-5E34115393D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78" y="4046"/>
                            <a:ext cx="219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585" name="Group 56">
              <a:extLst>
                <a:ext uri="{FF2B5EF4-FFF2-40B4-BE49-F238E27FC236}">
                  <a16:creationId xmlns:a16="http://schemas.microsoft.com/office/drawing/2014/main" id="{DDC27045-4BAF-9F4F-8267-019ABEC57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8102" y="4692246"/>
              <a:ext cx="2764987" cy="264774"/>
              <a:chOff x="3583" y="4046"/>
              <a:chExt cx="1514" cy="178"/>
            </a:xfrm>
          </p:grpSpPr>
          <p:graphicFrame>
            <p:nvGraphicFramePr>
              <p:cNvPr id="24596" name="Object 58">
                <a:extLst>
                  <a:ext uri="{FF2B5EF4-FFF2-40B4-BE49-F238E27FC236}">
                    <a16:creationId xmlns:a16="http://schemas.microsoft.com/office/drawing/2014/main" id="{07979ED7-7414-D14D-B91A-E8D95BB16F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83" y="4056"/>
              <a:ext cx="11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2" name="Equation" r:id="rId13" imgW="2628900" imgH="3797300" progId="Equation.DSMT4">
                      <p:embed/>
                    </p:oleObj>
                  </mc:Choice>
                  <mc:Fallback>
                    <p:oleObj name="Equation" r:id="rId13" imgW="2628900" imgH="3797300" progId="Equation.DSMT4">
                      <p:embed/>
                      <p:pic>
                        <p:nvPicPr>
                          <p:cNvPr id="24596" name="Object 58">
                            <a:extLst>
                              <a:ext uri="{FF2B5EF4-FFF2-40B4-BE49-F238E27FC236}">
                                <a16:creationId xmlns:a16="http://schemas.microsoft.com/office/drawing/2014/main" id="{07979ED7-7414-D14D-B91A-E8D95BB16FB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3" y="4056"/>
                            <a:ext cx="11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97" name="Object 59">
                <a:extLst>
                  <a:ext uri="{FF2B5EF4-FFF2-40B4-BE49-F238E27FC236}">
                    <a16:creationId xmlns:a16="http://schemas.microsoft.com/office/drawing/2014/main" id="{88F4C16B-A395-EE48-AA8D-02297173FF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78" y="4046"/>
              <a:ext cx="219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3" name="Equation" r:id="rId14" imgW="4978400" imgH="3797300" progId="Equation.DSMT4">
                      <p:embed/>
                    </p:oleObj>
                  </mc:Choice>
                  <mc:Fallback>
                    <p:oleObj name="Equation" r:id="rId14" imgW="4978400" imgH="3797300" progId="Equation.DSMT4">
                      <p:embed/>
                      <p:pic>
                        <p:nvPicPr>
                          <p:cNvPr id="24597" name="Object 59">
                            <a:extLst>
                              <a:ext uri="{FF2B5EF4-FFF2-40B4-BE49-F238E27FC236}">
                                <a16:creationId xmlns:a16="http://schemas.microsoft.com/office/drawing/2014/main" id="{88F4C16B-A395-EE48-AA8D-02297173FF2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78" y="4046"/>
                            <a:ext cx="219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586" name="Group 60">
              <a:extLst>
                <a:ext uri="{FF2B5EF4-FFF2-40B4-BE49-F238E27FC236}">
                  <a16:creationId xmlns:a16="http://schemas.microsoft.com/office/drawing/2014/main" id="{65B085B7-3333-294F-8F87-A201A153B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841" y="4692246"/>
              <a:ext cx="2763384" cy="264774"/>
              <a:chOff x="3583" y="4046"/>
              <a:chExt cx="1514" cy="178"/>
            </a:xfrm>
          </p:grpSpPr>
          <p:graphicFrame>
            <p:nvGraphicFramePr>
              <p:cNvPr id="24594" name="Object 62">
                <a:extLst>
                  <a:ext uri="{FF2B5EF4-FFF2-40B4-BE49-F238E27FC236}">
                    <a16:creationId xmlns:a16="http://schemas.microsoft.com/office/drawing/2014/main" id="{60A68768-6DF1-AF4E-9992-D2682C6EA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83" y="4056"/>
              <a:ext cx="11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4" name="Equation" r:id="rId15" imgW="2628900" imgH="3797300" progId="Equation.DSMT4">
                      <p:embed/>
                    </p:oleObj>
                  </mc:Choice>
                  <mc:Fallback>
                    <p:oleObj name="Equation" r:id="rId15" imgW="2628900" imgH="3797300" progId="Equation.DSMT4">
                      <p:embed/>
                      <p:pic>
                        <p:nvPicPr>
                          <p:cNvPr id="24594" name="Object 62">
                            <a:extLst>
                              <a:ext uri="{FF2B5EF4-FFF2-40B4-BE49-F238E27FC236}">
                                <a16:creationId xmlns:a16="http://schemas.microsoft.com/office/drawing/2014/main" id="{60A68768-6DF1-AF4E-9992-D2682C6EA9B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3" y="4056"/>
                            <a:ext cx="11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95" name="Object 63">
                <a:extLst>
                  <a:ext uri="{FF2B5EF4-FFF2-40B4-BE49-F238E27FC236}">
                    <a16:creationId xmlns:a16="http://schemas.microsoft.com/office/drawing/2014/main" id="{1DFEE9B4-8588-C14C-8D7E-4D6FA0E639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78" y="4046"/>
              <a:ext cx="219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0725" name="Equation" r:id="rId16" imgW="4978400" imgH="3797300" progId="Equation.DSMT4">
                      <p:embed/>
                    </p:oleObj>
                  </mc:Choice>
                  <mc:Fallback>
                    <p:oleObj name="Equation" r:id="rId16" imgW="4978400" imgH="3797300" progId="Equation.DSMT4">
                      <p:embed/>
                      <p:pic>
                        <p:nvPicPr>
                          <p:cNvPr id="24595" name="Object 63">
                            <a:extLst>
                              <a:ext uri="{FF2B5EF4-FFF2-40B4-BE49-F238E27FC236}">
                                <a16:creationId xmlns:a16="http://schemas.microsoft.com/office/drawing/2014/main" id="{1DFEE9B4-8588-C14C-8D7E-4D6FA0E639C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78" y="4046"/>
                            <a:ext cx="219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587" name="Rectangle 65">
              <a:extLst>
                <a:ext uri="{FF2B5EF4-FFF2-40B4-BE49-F238E27FC236}">
                  <a16:creationId xmlns:a16="http://schemas.microsoft.com/office/drawing/2014/main" id="{9CB3D079-46A9-6D42-93F8-2533C0B92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195" y="2180238"/>
              <a:ext cx="20841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Generalized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quasi-</a:t>
              </a:r>
              <a:r>
                <a:rPr lang="en-US" altLang="en-US" sz="1800" dirty="0" err="1">
                  <a:latin typeface="Cambria" panose="02040503050406030204" pitchFamily="18" charset="0"/>
                </a:rPr>
                <a:t>axisymmetry</a:t>
              </a:r>
              <a:endParaRPr lang="en-US" altLang="en-US" sz="1800" dirty="0">
                <a:latin typeface="Cambria" panose="02040503050406030204" pitchFamily="18" charset="0"/>
              </a:endParaRPr>
            </a:p>
          </p:txBody>
        </p:sp>
        <p:sp>
          <p:nvSpPr>
            <p:cNvPr id="24588" name="Rectangle 65">
              <a:extLst>
                <a:ext uri="{FF2B5EF4-FFF2-40B4-BE49-F238E27FC236}">
                  <a16:creationId xmlns:a16="http://schemas.microsoft.com/office/drawing/2014/main" id="{494C6ADC-ACAE-5542-A8CA-9477E5D41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111" y="2241948"/>
              <a:ext cx="28144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Generalized quasi-poloidal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symmetry</a:t>
              </a:r>
            </a:p>
          </p:txBody>
        </p:sp>
        <p:sp>
          <p:nvSpPr>
            <p:cNvPr id="24589" name="Rectangle 65">
              <a:extLst>
                <a:ext uri="{FF2B5EF4-FFF2-40B4-BE49-F238E27FC236}">
                  <a16:creationId xmlns:a16="http://schemas.microsoft.com/office/drawing/2014/main" id="{68C8C3DB-D0D3-944C-B028-EF1D7F3A7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456" y="2245793"/>
              <a:ext cx="28215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Generalized quasi-helical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mbria" panose="02040503050406030204" pitchFamily="18" charset="0"/>
                </a:rPr>
                <a:t>symmetry</a:t>
              </a:r>
            </a:p>
          </p:txBody>
        </p:sp>
        <p:sp>
          <p:nvSpPr>
            <p:cNvPr id="24590" name="TextBox 2">
              <a:extLst>
                <a:ext uri="{FF2B5EF4-FFF2-40B4-BE49-F238E27FC236}">
                  <a16:creationId xmlns:a16="http://schemas.microsoft.com/office/drawing/2014/main" id="{F912108A-5539-2A49-9254-457A1182C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9485" y="4688331"/>
              <a:ext cx="421009" cy="45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/>
                <a:t>𝜁</a:t>
              </a:r>
            </a:p>
          </p:txBody>
        </p:sp>
        <p:sp>
          <p:nvSpPr>
            <p:cNvPr id="24591" name="TextBox 3">
              <a:extLst>
                <a:ext uri="{FF2B5EF4-FFF2-40B4-BE49-F238E27FC236}">
                  <a16:creationId xmlns:a16="http://schemas.microsoft.com/office/drawing/2014/main" id="{F9270BFD-4BB7-5B42-8030-640767FFD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26199"/>
              <a:ext cx="451204" cy="45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/>
                <a:t>𝜃</a:t>
              </a:r>
            </a:p>
          </p:txBody>
        </p:sp>
        <p:sp>
          <p:nvSpPr>
            <p:cNvPr id="24592" name="TextBox 43">
              <a:extLst>
                <a:ext uri="{FF2B5EF4-FFF2-40B4-BE49-F238E27FC236}">
                  <a16:creationId xmlns:a16="http://schemas.microsoft.com/office/drawing/2014/main" id="{296039A8-9D1B-EF4A-AF55-956445F89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9135" y="4688331"/>
              <a:ext cx="421009" cy="45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/>
                <a:t>𝜁</a:t>
              </a:r>
            </a:p>
          </p:txBody>
        </p:sp>
        <p:sp>
          <p:nvSpPr>
            <p:cNvPr id="24593" name="TextBox 44">
              <a:extLst>
                <a:ext uri="{FF2B5EF4-FFF2-40B4-BE49-F238E27FC236}">
                  <a16:creationId xmlns:a16="http://schemas.microsoft.com/office/drawing/2014/main" id="{EFAE3300-09DB-074D-B55C-9A6D8E26A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1748" y="4688331"/>
              <a:ext cx="421009" cy="45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/>
                <a:t>𝜁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227822-99C0-DD4C-8D57-EC37E3E9E750}"/>
              </a:ext>
            </a:extLst>
          </p:cNvPr>
          <p:cNvSpPr txBox="1"/>
          <p:nvPr/>
        </p:nvSpPr>
        <p:spPr>
          <a:xfrm>
            <a:off x="226423" y="722811"/>
            <a:ext cx="800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Definition of </a:t>
            </a:r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: The radial drift has a time average of 0 for all particles.</a:t>
            </a:r>
          </a:p>
        </p:txBody>
      </p:sp>
      <p:graphicFrame>
        <p:nvGraphicFramePr>
          <p:cNvPr id="27" name="Object 38">
            <a:extLst>
              <a:ext uri="{FF2B5EF4-FFF2-40B4-BE49-F238E27FC236}">
                <a16:creationId xmlns:a16="http://schemas.microsoft.com/office/drawing/2014/main" id="{D0EF1FAE-14D4-9049-92CE-79825C5CA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618767"/>
              </p:ext>
            </p:extLst>
          </p:nvPr>
        </p:nvGraphicFramePr>
        <p:xfrm>
          <a:off x="3811588" y="1057275"/>
          <a:ext cx="46021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6" name="Equation" r:id="rId17" imgW="2921000" imgH="254000" progId="Equation.DSMT4">
                  <p:embed/>
                </p:oleObj>
              </mc:Choice>
              <mc:Fallback>
                <p:oleObj name="Equation" r:id="rId17" imgW="2921000" imgH="254000" progId="Equation.DSMT4">
                  <p:embed/>
                  <p:pic>
                    <p:nvPicPr>
                      <p:cNvPr id="20483" name="Object 38">
                        <a:extLst>
                          <a:ext uri="{FF2B5EF4-FFF2-40B4-BE49-F238E27FC236}">
                            <a16:creationId xmlns:a16="http://schemas.microsoft.com/office/drawing/2014/main" id="{9AFD75E9-E054-D149-A6AE-124323F9D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1057275"/>
                        <a:ext cx="4602162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36" descr="QI_paper_figure_1d">
            <a:extLst>
              <a:ext uri="{FF2B5EF4-FFF2-40B4-BE49-F238E27FC236}">
                <a16:creationId xmlns:a16="http://schemas.microsoft.com/office/drawing/2014/main" id="{35F2AE04-AAA7-4246-9D82-04CF206CD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6"/>
          <a:stretch/>
        </p:blipFill>
        <p:spPr bwMode="auto">
          <a:xfrm>
            <a:off x="8769966" y="2641882"/>
            <a:ext cx="363874" cy="24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7F3B0C-DF5B-4F40-A773-31131801F065}"/>
              </a:ext>
            </a:extLst>
          </p:cNvPr>
          <p:cNvSpPr txBox="1"/>
          <p:nvPr/>
        </p:nvSpPr>
        <p:spPr>
          <a:xfrm>
            <a:off x="8680875" y="2466892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|</a:t>
            </a:r>
            <a:r>
              <a:rPr lang="en-US" b="1" dirty="0">
                <a:latin typeface="Cambria" panose="02040503050406030204" pitchFamily="18" charset="0"/>
              </a:rPr>
              <a:t>B</a:t>
            </a:r>
            <a:r>
              <a:rPr lang="en-US" dirty="0">
                <a:latin typeface="Cambria" panose="02040503050406030204" pitchFamily="18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043360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5DAB-1043-274F-A826-28F7D924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near-axis analysis can be generalized to construct </a:t>
            </a:r>
            <a:r>
              <a:rPr lang="en-US" sz="2000" dirty="0" err="1"/>
              <a:t>omnigenous</a:t>
            </a:r>
            <a:r>
              <a:rPr lang="en-US" sz="2000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0011-A6E3-A149-9A4D-4963597C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03C46-F26D-E949-9163-804AA8604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2" r="13227"/>
          <a:stretch/>
        </p:blipFill>
        <p:spPr>
          <a:xfrm>
            <a:off x="4273705" y="1503291"/>
            <a:ext cx="3309661" cy="1589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7C751-6F46-BA44-BAFE-DCCA8910D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7" b="30389"/>
          <a:stretch/>
        </p:blipFill>
        <p:spPr>
          <a:xfrm>
            <a:off x="572707" y="676791"/>
            <a:ext cx="3276482" cy="4406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0264D-03D8-A940-884A-58B128DB1B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8" t="14634" r="-1067" b="17953"/>
          <a:stretch/>
        </p:blipFill>
        <p:spPr>
          <a:xfrm>
            <a:off x="8210125" y="964566"/>
            <a:ext cx="383177" cy="34050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D359E8-E555-284D-8EAA-0845075754B7}"/>
              </a:ext>
            </a:extLst>
          </p:cNvPr>
          <p:cNvSpPr/>
          <p:nvPr/>
        </p:nvSpPr>
        <p:spPr>
          <a:xfrm>
            <a:off x="572707" y="676791"/>
            <a:ext cx="454904" cy="4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E179B-6BE1-A64F-A74C-BC7C382B3324}"/>
              </a:ext>
            </a:extLst>
          </p:cNvPr>
          <p:cNvSpPr txBox="1"/>
          <p:nvPr/>
        </p:nvSpPr>
        <p:spPr>
          <a:xfrm>
            <a:off x="4300106" y="676791"/>
            <a:ext cx="359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G G Plunk, ML, and P </a:t>
            </a:r>
            <a:r>
              <a:rPr lang="en-US" sz="1600" i="1" dirty="0" err="1">
                <a:latin typeface="Cambria" panose="02040503050406030204" pitchFamily="18" charset="0"/>
              </a:rPr>
              <a:t>Helander</a:t>
            </a:r>
            <a:r>
              <a:rPr lang="en-US" sz="1600" i="1" dirty="0">
                <a:latin typeface="Cambria" panose="02040503050406030204" pitchFamily="18" charset="0"/>
              </a:rPr>
              <a:t>,</a:t>
            </a:r>
          </a:p>
          <a:p>
            <a:r>
              <a:rPr lang="en-US" sz="1600" i="1" dirty="0">
                <a:latin typeface="Cambria" panose="02040503050406030204" pitchFamily="18" charset="0"/>
              </a:rPr>
              <a:t>In preparation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EFB90-6805-3442-9314-2754BE75A97F}"/>
              </a:ext>
            </a:extLst>
          </p:cNvPr>
          <p:cNvSpPr txBox="1"/>
          <p:nvPr/>
        </p:nvSpPr>
        <p:spPr>
          <a:xfrm>
            <a:off x="4080113" y="4268817"/>
            <a:ext cx="413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Quasi-poloidal symmetry is not possible near the axis, but </a:t>
            </a:r>
            <a:r>
              <a:rPr lang="en-US" dirty="0" err="1">
                <a:latin typeface="Cambria" panose="02040503050406030204" pitchFamily="18" charset="0"/>
              </a:rPr>
              <a:t>omnigenity</a:t>
            </a:r>
            <a:r>
              <a:rPr lang="en-US" dirty="0">
                <a:latin typeface="Cambria" panose="02040503050406030204" pitchFamily="18" charset="0"/>
              </a:rPr>
              <a:t> is.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A09FC2C-6F1A-054B-BFE3-887988D163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206380"/>
              </p:ext>
            </p:extLst>
          </p:nvPr>
        </p:nvGraphicFramePr>
        <p:xfrm>
          <a:off x="5598806" y="3419301"/>
          <a:ext cx="125571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85" name="Equation" r:id="rId5" imgW="736600" imgH="266700" progId="Equation.DSMT4">
                  <p:embed/>
                </p:oleObj>
              </mc:Choice>
              <mc:Fallback>
                <p:oleObj name="Equation" r:id="rId5" imgW="736600" imgH="2667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34C2529-0D12-F84D-AA4F-6471DE790B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98806" y="3419301"/>
                        <a:ext cx="1255712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A6824DC6-EF7C-4E4A-B6B3-A433CB7B0240}"/>
              </a:ext>
            </a:extLst>
          </p:cNvPr>
          <p:cNvSpPr/>
          <p:nvPr/>
        </p:nvSpPr>
        <p:spPr>
          <a:xfrm>
            <a:off x="5550161" y="3407468"/>
            <a:ext cx="1356543" cy="453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19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C68E-6A2D-0448-A02B-FC1481FD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F4BA-1A88-9B4C-8F92-882348FC8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3" y="861390"/>
            <a:ext cx="6884505" cy="336217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Construction for </a:t>
            </a:r>
            <a:r>
              <a:rPr lang="en-US" sz="2800" i="1" dirty="0">
                <a:latin typeface="Cambria" panose="02040503050406030204" pitchFamily="18" charset="0"/>
              </a:rPr>
              <a:t>O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i="1" dirty="0">
                <a:latin typeface="Cambria" panose="02040503050406030204" pitchFamily="18" charset="0"/>
              </a:rPr>
              <a:t>r</a:t>
            </a:r>
            <a:r>
              <a:rPr lang="en-US" sz="2800" dirty="0">
                <a:latin typeface="Cambria" panose="02040503050406030204" pitchFamily="18" charset="0"/>
              </a:rPr>
              <a:t>) </a:t>
            </a:r>
            <a:r>
              <a:rPr lang="en-US" sz="2800" dirty="0" err="1">
                <a:latin typeface="Cambria" panose="02040503050406030204" pitchFamily="18" charset="0"/>
              </a:rPr>
              <a:t>quasisymmetry</a:t>
            </a:r>
            <a:endParaRPr lang="en-US" sz="2800" dirty="0">
              <a:latin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Theory, &amp; the number of solutions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Numerical results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Comparison to “real experiments”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The landscape of solutions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Extensions</a:t>
            </a:r>
          </a:p>
          <a:p>
            <a:pPr lvl="1"/>
            <a:r>
              <a:rPr lang="en-US" sz="2400" dirty="0" err="1">
                <a:latin typeface="Cambria" panose="02040503050406030204" pitchFamily="18" charset="0"/>
              </a:rPr>
              <a:t>Omnigenity</a:t>
            </a:r>
            <a:endParaRPr lang="en-US" sz="2400" dirty="0">
              <a:latin typeface="Cambria" panose="02040503050406030204" pitchFamily="18" charset="0"/>
            </a:endParaRPr>
          </a:p>
          <a:p>
            <a:pPr lvl="1"/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</a:rPr>
              <a:t>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</a:rPr>
              <a:t>quasisymmetry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C300A-3B84-E64F-90B4-AB772E35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70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60C6-EF78-5346-AEEB-21562898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Extending the construction to higher order is tricky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0E79A-CA9F-B54A-9F86-8704FCED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56" y="682180"/>
            <a:ext cx="8433873" cy="3394472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We can only “half-specify” the axis shape:</a:t>
            </a:r>
          </a:p>
          <a:p>
            <a:pPr lvl="1"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A curve like the axis is given by 2 functions, e.g. {curvature, torsion} or {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dirty="0">
                <a:latin typeface="Cambria" panose="02040503050406030204" pitchFamily="18" charset="0"/>
              </a:rPr>
              <a:t>(𝝓), </a:t>
            </a:r>
            <a:r>
              <a:rPr lang="en-US" sz="2000" i="1" dirty="0">
                <a:latin typeface="Cambria" panose="02040503050406030204" pitchFamily="18" charset="0"/>
              </a:rPr>
              <a:t>Z</a:t>
            </a:r>
            <a:r>
              <a:rPr lang="en-US" sz="2000" dirty="0">
                <a:latin typeface="Cambria" panose="02040503050406030204" pitchFamily="18" charset="0"/>
              </a:rPr>
              <a:t>(𝝓)}.</a:t>
            </a:r>
          </a:p>
          <a:p>
            <a:pPr lvl="1"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At </a:t>
            </a:r>
            <a:r>
              <a:rPr lang="en-US" sz="2000" i="1" dirty="0">
                <a:latin typeface="Cambria" panose="02040503050406030204" pitchFamily="18" charset="0"/>
              </a:rPr>
              <a:t>O</a:t>
            </a:r>
            <a:r>
              <a:rPr lang="en-US" sz="2000" dirty="0">
                <a:latin typeface="Cambria" panose="02040503050406030204" pitchFamily="18" charset="0"/>
              </a:rPr>
              <a:t>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dirty="0">
                <a:latin typeface="Cambria" panose="02040503050406030204" pitchFamily="18" charset="0"/>
              </a:rPr>
              <a:t>), (# unknowns)-(# equations)=2 so we can specify (almost) any axis. But at O(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baseline="30000" dirty="0">
                <a:latin typeface="Cambria" panose="02040503050406030204" pitchFamily="18" charset="0"/>
              </a:rPr>
              <a:t>2</a:t>
            </a:r>
            <a:r>
              <a:rPr lang="en-US" sz="2000" dirty="0">
                <a:latin typeface="Cambria" panose="02040503050406030204" pitchFamily="18" charset="0"/>
              </a:rPr>
              <a:t>), (# unknowns)-(# equations)=1 so we cannot.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C593D-51BF-5E40-A772-7DFB194F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1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60C6-EF78-5346-AEEB-21562898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Extending the construction to higher order is tricky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0E79A-CA9F-B54A-9F86-8704FCEDD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56" y="682180"/>
            <a:ext cx="8433873" cy="3394472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We can only “half-specify” the axis shape:</a:t>
            </a:r>
          </a:p>
          <a:p>
            <a:pPr lvl="1"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A curve like the axis is given by 2 functions, e.g. {curvature, torsion} or {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dirty="0">
                <a:latin typeface="Cambria" panose="02040503050406030204" pitchFamily="18" charset="0"/>
              </a:rPr>
              <a:t>(𝝓), </a:t>
            </a:r>
            <a:r>
              <a:rPr lang="en-US" sz="2000" i="1" dirty="0">
                <a:latin typeface="Cambria" panose="02040503050406030204" pitchFamily="18" charset="0"/>
              </a:rPr>
              <a:t>Z</a:t>
            </a:r>
            <a:r>
              <a:rPr lang="en-US" sz="2000" dirty="0">
                <a:latin typeface="Cambria" panose="02040503050406030204" pitchFamily="18" charset="0"/>
              </a:rPr>
              <a:t>(𝝓)}.</a:t>
            </a:r>
          </a:p>
          <a:p>
            <a:pPr lvl="1"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At </a:t>
            </a:r>
            <a:r>
              <a:rPr lang="en-US" sz="2000" i="1" dirty="0">
                <a:latin typeface="Cambria" panose="02040503050406030204" pitchFamily="18" charset="0"/>
              </a:rPr>
              <a:t>O</a:t>
            </a:r>
            <a:r>
              <a:rPr lang="en-US" sz="2000" dirty="0">
                <a:latin typeface="Cambria" panose="02040503050406030204" pitchFamily="18" charset="0"/>
              </a:rPr>
              <a:t>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dirty="0">
                <a:latin typeface="Cambria" panose="02040503050406030204" pitchFamily="18" charset="0"/>
              </a:rPr>
              <a:t>), (# unknowns)-(# equations)=2 so we can specify (almost) any axis. But at O(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baseline="30000" dirty="0">
                <a:latin typeface="Cambria" panose="02040503050406030204" pitchFamily="18" charset="0"/>
              </a:rPr>
              <a:t>2</a:t>
            </a:r>
            <a:r>
              <a:rPr lang="en-US" sz="2000" dirty="0">
                <a:latin typeface="Cambria" panose="02040503050406030204" pitchFamily="18" charset="0"/>
              </a:rPr>
              <a:t>), (# unknowns)-(# equations)=1 so we cannot.</a:t>
            </a:r>
          </a:p>
          <a:p>
            <a:pPr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No existence &amp; uniqueness theorem for solutions (yet).</a:t>
            </a:r>
          </a:p>
          <a:p>
            <a:pPr>
              <a:spcBef>
                <a:spcPts val="1776"/>
              </a:spcBef>
            </a:pPr>
            <a:r>
              <a:rPr lang="en-US" sz="2000" dirty="0">
                <a:latin typeface="Cambria" panose="02040503050406030204" pitchFamily="18" charset="0"/>
              </a:rPr>
              <a:t>Magnetic shear (variation of rotational transform) does not appear until </a:t>
            </a:r>
            <a:r>
              <a:rPr lang="en-US" sz="2000" i="1" dirty="0">
                <a:latin typeface="Cambria" panose="02040503050406030204" pitchFamily="18" charset="0"/>
              </a:rPr>
              <a:t>O</a:t>
            </a:r>
            <a:r>
              <a:rPr lang="en-US" sz="2000" dirty="0">
                <a:latin typeface="Cambria" panose="02040503050406030204" pitchFamily="18" charset="0"/>
              </a:rPr>
              <a:t>(</a:t>
            </a:r>
            <a:r>
              <a:rPr lang="en-US" sz="2000" i="1" dirty="0">
                <a:latin typeface="Cambria" panose="02040503050406030204" pitchFamily="18" charset="0"/>
              </a:rPr>
              <a:t>r</a:t>
            </a:r>
            <a:r>
              <a:rPr lang="en-US" sz="2000" baseline="30000" dirty="0">
                <a:latin typeface="Cambria" panose="02040503050406030204" pitchFamily="18" charset="0"/>
              </a:rPr>
              <a:t>3</a:t>
            </a:r>
            <a:r>
              <a:rPr lang="en-US" sz="2000" dirty="0">
                <a:latin typeface="Cambria" panose="02040503050406030204" pitchFamily="18" charset="0"/>
              </a:rPr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C593D-51BF-5E40-A772-7DFB194F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187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53AE010-B58F-8D4F-8D27-480E6A981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163" y="644597"/>
            <a:ext cx="4586544" cy="4498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6AD31-219A-B344-8ED4-A725E417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2" y="0"/>
            <a:ext cx="9053048" cy="557213"/>
          </a:xfrm>
        </p:spPr>
        <p:txBody>
          <a:bodyPr/>
          <a:lstStyle/>
          <a:p>
            <a:r>
              <a:rPr lang="en-US" sz="2200" dirty="0"/>
              <a:t>We are working to extend the construction to O(r</a:t>
            </a:r>
            <a:r>
              <a:rPr lang="en-US" sz="2200" baseline="30000" dirty="0"/>
              <a:t>2</a:t>
            </a:r>
            <a:r>
              <a:rPr lang="en-US" sz="2200" dirty="0"/>
              <a:t>), enabling greater shaping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47B4A-3179-D74D-A9F7-31430BB0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6198" y="4683919"/>
            <a:ext cx="2133600" cy="357188"/>
          </a:xfrm>
        </p:spPr>
        <p:txBody>
          <a:bodyPr/>
          <a:lstStyle/>
          <a:p>
            <a:fld id="{8D92E8B8-8643-42CF-A4B0-4D51A000E475}" type="slidenum">
              <a:rPr lang="en-US" smtClean="0"/>
              <a:pPr/>
              <a:t>99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56552-2009-D243-ACD1-377BE1BDA594}"/>
              </a:ext>
            </a:extLst>
          </p:cNvPr>
          <p:cNvGrpSpPr/>
          <p:nvPr/>
        </p:nvGrpSpPr>
        <p:grpSpPr>
          <a:xfrm>
            <a:off x="6354352" y="3736807"/>
            <a:ext cx="1961558" cy="923330"/>
            <a:chOff x="2660755" y="3762719"/>
            <a:chExt cx="1961558" cy="92333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9B23FC6-A5CD-A74F-9F9C-DDD2A75A01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0755" y="4126043"/>
              <a:ext cx="775742" cy="22485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7E205-0331-284A-ACD0-3DE6CD0E4C88}"/>
                </a:ext>
              </a:extLst>
            </p:cNvPr>
            <p:cNvSpPr txBox="1"/>
            <p:nvPr/>
          </p:nvSpPr>
          <p:spPr>
            <a:xfrm>
              <a:off x="3366216" y="3762719"/>
              <a:ext cx="12560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</a:rPr>
                <a:t>Const</a:t>
              </a:r>
              <a:r>
                <a:rPr lang="en-US" dirty="0">
                  <a:latin typeface="Cambria" panose="02040503050406030204" pitchFamily="18" charset="0"/>
                </a:rPr>
                <a:t> 𝜃</a:t>
              </a:r>
              <a:r>
                <a:rPr lang="en-US" baseline="-25000" dirty="0">
                  <a:latin typeface="Cambria" panose="02040503050406030204" pitchFamily="18" charset="0"/>
                </a:rPr>
                <a:t>Boozer</a:t>
              </a:r>
              <a:r>
                <a:rPr lang="en-US" dirty="0">
                  <a:latin typeface="Cambria" panose="02040503050406030204" pitchFamily="18" charset="0"/>
                </a:rPr>
                <a:t> curves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0D729D-38F6-FB42-81C1-7A590307C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110" y="3198443"/>
            <a:ext cx="2238375" cy="1876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E20ADD-072B-FA4D-A7F1-4258DC946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010" y="988253"/>
            <a:ext cx="2276475" cy="187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0ABB35-1407-E04D-9FAC-9ECD9230121C}"/>
              </a:ext>
            </a:extLst>
          </p:cNvPr>
          <p:cNvSpPr txBox="1"/>
          <p:nvPr/>
        </p:nvSpPr>
        <p:spPr>
          <a:xfrm>
            <a:off x="10699" y="578984"/>
            <a:ext cx="155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Axisymmetric</a:t>
            </a:r>
          </a:p>
          <a:p>
            <a:r>
              <a:rPr lang="en-US" dirty="0">
                <a:latin typeface="Cambria" panose="02040503050406030204" pitchFamily="18" charset="0"/>
              </a:rPr>
              <a:t>example: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EFBDE-E53B-C04D-B505-9D55C98B6CDD}"/>
              </a:ext>
            </a:extLst>
          </p:cNvPr>
          <p:cNvSpPr txBox="1"/>
          <p:nvPr/>
        </p:nvSpPr>
        <p:spPr>
          <a:xfrm>
            <a:off x="2114849" y="1869195"/>
            <a:ext cx="12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Requested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4308F-18E5-E342-8CBA-7F05DA5A14E2}"/>
              </a:ext>
            </a:extLst>
          </p:cNvPr>
          <p:cNvSpPr txBox="1"/>
          <p:nvPr/>
        </p:nvSpPr>
        <p:spPr>
          <a:xfrm>
            <a:off x="2792726" y="1349861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Achieved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3F011A-966B-C841-A9C0-69EDDD69398D}"/>
              </a:ext>
            </a:extLst>
          </p:cNvPr>
          <p:cNvSpPr/>
          <p:nvPr/>
        </p:nvSpPr>
        <p:spPr>
          <a:xfrm>
            <a:off x="2235200" y="1077735"/>
            <a:ext cx="1627285" cy="75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202F30-73ED-464A-AC22-F81BFA9C8A78}"/>
              </a:ext>
            </a:extLst>
          </p:cNvPr>
          <p:cNvSpPr/>
          <p:nvPr/>
        </p:nvSpPr>
        <p:spPr>
          <a:xfrm>
            <a:off x="2207585" y="3159253"/>
            <a:ext cx="1627285" cy="222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BECE8CE-F7A8-B042-AE53-99A2BAAB0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396414"/>
              </p:ext>
            </p:extLst>
          </p:nvPr>
        </p:nvGraphicFramePr>
        <p:xfrm>
          <a:off x="1673538" y="858744"/>
          <a:ext cx="2238375" cy="25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89" name="Equation" r:id="rId7" imgW="1752600" imgH="203200" progId="Equation.DSMT4">
                  <p:embed/>
                </p:oleObj>
              </mc:Choice>
              <mc:Fallback>
                <p:oleObj name="Equation" r:id="rId7" imgW="1752600" imgH="203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91EAD52-D260-C644-A4E8-07BE6C4EC0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3538" y="858744"/>
                        <a:ext cx="2238375" cy="25901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D0CE551-A571-3D4F-8C3F-292AD3A92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623385"/>
              </p:ext>
            </p:extLst>
          </p:nvPr>
        </p:nvGraphicFramePr>
        <p:xfrm>
          <a:off x="1597025" y="3075442"/>
          <a:ext cx="2319338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90" name="Equation" r:id="rId9" imgW="1816100" imgH="203200" progId="Equation.DSMT4">
                  <p:embed/>
                </p:oleObj>
              </mc:Choice>
              <mc:Fallback>
                <p:oleObj name="Equation" r:id="rId9" imgW="1816100" imgH="203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BECE8CE-F7A8-B042-AE53-99A2BAAB0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7025" y="3075442"/>
                        <a:ext cx="2319338" cy="258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69FFD91-5E69-C64C-816F-1DB8A0308FE0}"/>
              </a:ext>
            </a:extLst>
          </p:cNvPr>
          <p:cNvSpPr txBox="1"/>
          <p:nvPr/>
        </p:nvSpPr>
        <p:spPr>
          <a:xfrm>
            <a:off x="1956237" y="4034661"/>
            <a:ext cx="12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Requested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5C09FB-B089-D440-9463-E9AB5249E5B2}"/>
              </a:ext>
            </a:extLst>
          </p:cNvPr>
          <p:cNvSpPr txBox="1"/>
          <p:nvPr/>
        </p:nvSpPr>
        <p:spPr>
          <a:xfrm>
            <a:off x="2634114" y="3515327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Achieved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4479C-05BE-E748-A89F-6A282D0F7D14}"/>
              </a:ext>
            </a:extLst>
          </p:cNvPr>
          <p:cNvSpPr/>
          <p:nvPr/>
        </p:nvSpPr>
        <p:spPr>
          <a:xfrm>
            <a:off x="2634114" y="4889772"/>
            <a:ext cx="622707" cy="21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6DA87-A9BE-5045-9360-06063F259A59}"/>
              </a:ext>
            </a:extLst>
          </p:cNvPr>
          <p:cNvSpPr/>
          <p:nvPr/>
        </p:nvSpPr>
        <p:spPr>
          <a:xfrm>
            <a:off x="2615974" y="2633537"/>
            <a:ext cx="622707" cy="21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2747B3F-3C5D-C445-AF0D-43CCC92F0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046855"/>
              </p:ext>
            </p:extLst>
          </p:nvPr>
        </p:nvGraphicFramePr>
        <p:xfrm>
          <a:off x="1567472" y="2544708"/>
          <a:ext cx="26765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91" name="Equation" r:id="rId11" imgW="2095500" imgH="266700" progId="Equation.DSMT4">
                  <p:embed/>
                </p:oleObj>
              </mc:Choice>
              <mc:Fallback>
                <p:oleObj name="Equation" r:id="rId11" imgW="2095500" imgH="2667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BECE8CE-F7A8-B042-AE53-99A2BAAB0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67472" y="2544708"/>
                        <a:ext cx="2676525" cy="339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C440918-6BB2-544E-86CE-0C3993BAD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750992"/>
              </p:ext>
            </p:extLst>
          </p:nvPr>
        </p:nvGraphicFramePr>
        <p:xfrm>
          <a:off x="2622550" y="4762500"/>
          <a:ext cx="7620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92" name="Equation" r:id="rId13" imgW="596900" imgH="330200" progId="Equation.DSMT4">
                  <p:embed/>
                </p:oleObj>
              </mc:Choice>
              <mc:Fallback>
                <p:oleObj name="Equation" r:id="rId13" imgW="596900" imgH="330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2747B3F-3C5D-C445-AF0D-43CCC92F0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22550" y="4762500"/>
                        <a:ext cx="762000" cy="420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64385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496087</TotalTime>
  <Words>4097</Words>
  <Application>Microsoft Office PowerPoint</Application>
  <PresentationFormat>On-screen Show (16:9)</PresentationFormat>
  <Paragraphs>648</Paragraphs>
  <Slides>114</Slides>
  <Notes>64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2" baseType="lpstr">
      <vt:lpstr>ＭＳ Ｐゴシック</vt:lpstr>
      <vt:lpstr>Arial</vt:lpstr>
      <vt:lpstr>Arial Black</vt:lpstr>
      <vt:lpstr>Calibri</vt:lpstr>
      <vt:lpstr>Cambria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conventional approach to finding quasisymmetric fields works but has shortcomings</vt:lpstr>
      <vt:lpstr>The conventional approach to finding quasisymmetric fields works but has shortcomings</vt:lpstr>
      <vt:lpstr>The conventional approach to finding quasisymmetric fields works but has shortcomings</vt:lpstr>
      <vt:lpstr>Expansion about the magnetic axis can be a powerful practical tool  for generating quasisymmetric &amp; omnigenous stellarators</vt:lpstr>
      <vt:lpstr>Expansion about the magnetic axis can be a powerful practical tool  for generating quasisymmetric &amp; omnigenous stellarators</vt:lpstr>
      <vt:lpstr>Outline</vt:lpstr>
      <vt:lpstr>Outline</vt:lpstr>
      <vt:lpstr>Garren &amp; Boozer (1991): Write position vector x using axis’s Frenet frame, expand in small r</vt:lpstr>
      <vt:lpstr>Garren &amp; Boozer (1991): Write position vector x using axis’s Frenet frame, expand in small r</vt:lpstr>
      <vt:lpstr>PowerPoint Presentation</vt:lpstr>
      <vt:lpstr>PowerPoint Presentation</vt:lpstr>
      <vt:lpstr>PowerPoint Presentation</vt:lpstr>
      <vt:lpstr>Garren &amp; Boozer’s equations yield a practical algorithm</vt:lpstr>
      <vt:lpstr>Garren &amp; Boozer’s equations yield a practical algorithm</vt:lpstr>
      <vt:lpstr>Garren &amp; Boozer’s equations yield a practical algorithm</vt:lpstr>
      <vt:lpstr>Example construction: quasi-axisymmetry</vt:lpstr>
      <vt:lpstr>The construction can be verified by running an MHD equilibrium code (VMEC)  which does not make the expansion.</vt:lpstr>
      <vt:lpstr>Outline</vt:lpstr>
      <vt:lpstr>The construction can be fit to quasisymmetric stellarators designed by optimization</vt:lpstr>
      <vt:lpstr>The direct construction gives an accurate match to the on-axis rotational transform in quasisymmetric stellarators designed by optimization</vt:lpstr>
      <vt:lpstr>The direct construction gives an accurate match to the near-axis surface shapes of quasisymmetric stellarators designed by optimization</vt:lpstr>
      <vt:lpstr>Outline</vt:lpstr>
      <vt:lpstr>The fast construction enables brute-force surveys of ”all” quasisymmetric fields</vt:lpstr>
      <vt:lpstr>Brute-force searching is already yielding some new configurations</vt:lpstr>
      <vt:lpstr>Brute-force searching is already yielding some new configurations</vt:lpstr>
      <vt:lpstr>Outline</vt:lpstr>
      <vt:lpstr>The near-axis analysis can be generalized to construct omnigenous configurations</vt:lpstr>
      <vt:lpstr>The near-axis analysis can be generalized to construct omnigenous configurations</vt:lpstr>
      <vt:lpstr>The near-axis analysis can be generalized to construct omnigenous configurations</vt:lpstr>
      <vt:lpstr>The near-axis analysis can be generalized to construct omnigenous configurations</vt:lpstr>
      <vt:lpstr>The near-axis analysis can be generalized to construct omnigenous configurations</vt:lpstr>
      <vt:lpstr>The near-axis analysis can be generalized to construct omnigenous configurations</vt:lpstr>
      <vt:lpstr>Outline</vt:lpstr>
      <vt:lpstr>The O(r2) construction allows triangularity, Shafranov shift, and more accurate quasisymmetry.</vt:lpstr>
      <vt:lpstr>The O(r2) construction allows triangularity, Shafranov shift, and more accurate quasisymmetry.</vt:lpstr>
      <vt:lpstr>The O(r2) construction allows triangularity, Shafranov shift, and more accurate quasisymmetry.</vt:lpstr>
      <vt:lpstr>The O(r2) construction allows triangularity, Shafranov shift, and more accurate quasisymmetry.</vt:lpstr>
      <vt:lpstr>Examples of the O(r2) construction</vt:lpstr>
      <vt:lpstr>Quasisymmetry expected for the O(r2) construction is confirmed by VMEC.</vt:lpstr>
      <vt:lpstr>We can now numerically demonstrate Garren &amp; Boozer’s scaling: Bnonsymm ~ 1/A3</vt:lpstr>
      <vt:lpstr>We can now numerically demonstrate Garren &amp; Boozer’s scaling: Bnonsymm ~ 1/A3</vt:lpstr>
      <vt:lpstr>Quasisymmetry can be achieved to any desired precision, e.g. Bnonsymm ≤ BEarth</vt:lpstr>
      <vt:lpstr>Future work</vt:lpstr>
      <vt:lpstr>Conclusions</vt:lpstr>
      <vt:lpstr>Conclusions</vt:lpstr>
      <vt:lpstr>Extra slides</vt:lpstr>
      <vt:lpstr>Expansion about the magnetic axis can be a powerful practical tool  for generating quasisymmetric &amp; omnigenous stellarators</vt:lpstr>
      <vt:lpstr>We now have a recipe for generating quasisymmetric VMEC input files:  Set r to a small finite value a.</vt:lpstr>
      <vt:lpstr>We now have a recipe for generating quasisymmetric VMEC input files:  Set r to a small finite value a.</vt:lpstr>
      <vt:lpstr>The construction can be verified by comparing to VMEC + BOOZ_XFORM.</vt:lpstr>
      <vt:lpstr>Alternative method to generate a finite-thickness boundary: find coils to make a skinny surface, then see what you get outside.</vt:lpstr>
      <vt:lpstr>Alternative method to generate a finite-thickness boundary: find coils to make a skinny surface, then see what you get outside.</vt:lpstr>
      <vt:lpstr>Quasi-axisymmetry vs quasi-helical symmetry is determined purely by the axis shape</vt:lpstr>
      <vt:lpstr>Quasi-axisymmetry vs quasi-helical symmetry is determined purely by the axis shape</vt:lpstr>
      <vt:lpstr>The fast construction enables brute-force surveys of ”all” quasisymmetric fields</vt:lpstr>
      <vt:lpstr>The fast construction enables brute-force surveys of ”all” quasisymmetric fields</vt:lpstr>
      <vt:lpstr>The construction enables fast scans over parameter space.</vt:lpstr>
      <vt:lpstr>All stellarators built to date have ‘stellarator symmetry’, which is unrelated to quasisymmetry</vt:lpstr>
      <vt:lpstr>You can make a quasi-axisymmetric stellarator without stellarator symmetry</vt:lpstr>
      <vt:lpstr>You can make a quasi-axisymmetric stellarator without stellarator symmetry</vt:lpstr>
      <vt:lpstr>We will expand in the skinniness of the inner flux surfaces</vt:lpstr>
      <vt:lpstr>Theory: Expand position vector using Frenet frame, equate 2 representations of B.</vt:lpstr>
      <vt:lpstr>Theory: Write position vector using Frenet frame</vt:lpstr>
      <vt:lpstr>Theory: Write position vector using Frenet frame, expand in small r = (flux)1/2</vt:lpstr>
      <vt:lpstr>Theory: Write position vector using Frenet frame, expand in small r = (flux)1/2</vt:lpstr>
      <vt:lpstr>PowerPoint Presentation</vt:lpstr>
      <vt:lpstr>PowerPoint Presentation</vt:lpstr>
      <vt:lpstr>PowerPoint Presentation</vt:lpstr>
      <vt:lpstr>PowerPoint Presentation</vt:lpstr>
      <vt:lpstr>The rotational transform computed by VMEC converges to the value computed by the Garren-Boozer approach. </vt:lpstr>
      <vt:lpstr>The ODE is solved with spectral accuracy using pseudospectral discretization + Newton iteration</vt:lpstr>
      <vt:lpstr>Of 10 configurations examined, the fit is less good for 2</vt:lpstr>
      <vt:lpstr>The configurations with relatively poor fits can be explained by their larger symmetry-breaking</vt:lpstr>
      <vt:lpstr>The conventional approach to finding quasisymmetric fields works but has shortcomings</vt:lpstr>
      <vt:lpstr>The conventional approach to finding quasisymmetric fields works but has shortcomings</vt:lpstr>
      <vt:lpstr>The conventional approach to finding quasisymmetric fields works but has shortcomings</vt:lpstr>
      <vt:lpstr>Alternative: expand equations near the magnetic axis</vt:lpstr>
      <vt:lpstr>A key ingredient of the theory is the Frenet frame of the magnetic axis</vt:lpstr>
      <vt:lpstr>A key ingredient of the theory is the Frenet frame of the magnetic axis</vt:lpstr>
      <vt:lpstr>Garren &amp; Boozer (1991): Write position vector x using axis’s Frenet frame, expand in small r</vt:lpstr>
      <vt:lpstr>The size of the space of fields that are quasisymmetric to O(r) can be precisely understood.</vt:lpstr>
      <vt:lpstr>The size of the space of fields that are quasisymmetric to O(r) can be precisely understood.</vt:lpstr>
      <vt:lpstr>The size of the space of fields that are quasisymmetric to O(r) can be precisely understood.</vt:lpstr>
      <vt:lpstr>The symmetry-breaking Fourier amplitudes scale as predicted.</vt:lpstr>
      <vt:lpstr>Quasi-helically symmetric configurations</vt:lpstr>
      <vt:lpstr>Quasi-axisymmetric configurations</vt:lpstr>
      <vt:lpstr>Omnigenity is a weaker confinement condition than quasisymmetry.</vt:lpstr>
      <vt:lpstr>Omnigenity is a weaker confinement condition than quasisymmetry.</vt:lpstr>
      <vt:lpstr>The near-axis analysis can be generalized to construct omnigenous configurations</vt:lpstr>
      <vt:lpstr>Outline</vt:lpstr>
      <vt:lpstr>Extending the construction to higher order is tricky</vt:lpstr>
      <vt:lpstr>Extending the construction to higher order is tricky</vt:lpstr>
      <vt:lpstr>We are working to extend the construction to O(r2), enabling greater shaping</vt:lpstr>
      <vt:lpstr>We now have a recipe for generating quasisymmetric VMEC input files:  Set r to a small finite value a.</vt:lpstr>
      <vt:lpstr>The construction can be verified by comparing to VMEC + BOOZ_XFORM.</vt:lpstr>
      <vt:lpstr>The fast construction enables brute-force surveys of ”all” quasisymmetric fields</vt:lpstr>
      <vt:lpstr>The fast construction enables brute-force surveys of ”all” quasisymmetric fields</vt:lpstr>
      <vt:lpstr>PowerPoint Presentation</vt:lpstr>
      <vt:lpstr>Example of the O(r2) construction</vt:lpstr>
      <vt:lpstr>Example of the O(r2) construction</vt:lpstr>
      <vt:lpstr>The O(r2) construction allows triangularity and more accurate quasisymmetry.</vt:lpstr>
      <vt:lpstr>PowerPoint Presentation</vt:lpstr>
      <vt:lpstr>Garren &amp; Boozer (1991): Write position vector x using axis’s Frenet frame, expand in small r</vt:lpstr>
      <vt:lpstr>The size of the space of fields that are quasisymmetric to O(r)  can be precisely understood.</vt:lpstr>
      <vt:lpstr>Conclusions</vt:lpstr>
      <vt:lpstr>Parameter space (independent variables)</vt:lpstr>
      <vt:lpstr>Objective function</vt:lpstr>
      <vt:lpstr>Combined coil + quasisymmetry optimization using analytic derivatives successfully achieves flux surfaces &amp; QA</vt:lpstr>
    </vt:vector>
  </TitlesOfParts>
  <Manager/>
  <Company>University of Maryland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improved current potential method  for fast calculation  of stellarator coil shapes</dc:title>
  <dc:subject/>
  <dc:creator>Matt Landreman</dc:creator>
  <cp:keywords/>
  <dc:description/>
  <cp:lastModifiedBy>Geert Verdoolaege</cp:lastModifiedBy>
  <cp:revision>1663</cp:revision>
  <cp:lastPrinted>2019-03-13T20:37:17Z</cp:lastPrinted>
  <dcterms:created xsi:type="dcterms:W3CDTF">2009-10-15T15:26:47Z</dcterms:created>
  <dcterms:modified xsi:type="dcterms:W3CDTF">2019-11-11T19:18:43Z</dcterms:modified>
  <cp:category/>
</cp:coreProperties>
</file>